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bd79ab8c4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bd79ab8c4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bd79ab8c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bd79ab8c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bd79ab8c4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bd79ab8c4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bd79ab8c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bd79ab8c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bd79ab8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bd79ab8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bd79ab8c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bd79ab8c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bd79ab8c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bd79ab8c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bd79ab8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bd79ab8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bd79ab8c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bd79ab8c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bd79ab8c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bd79ab8c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bd79ab8c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bd79ab8c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bd79ab8c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bd79ab8c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bd79ab8c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bd79ab8c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bd79ab8c4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bd79ab8c4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bd79ab8c4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bd79ab8c4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bd79ab8c4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bd79ab8c4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bd79ab8c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bd79ab8c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bd79ab8c4_7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bd79ab8c4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bd79ab8c4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bd79ab8c4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bd79ab8c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bd79ab8c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bd79ab8c4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bd79ab8c4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bd79ab8c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bd79ab8c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bd79ab8c4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bd79ab8c4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bd79ab8c4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bd79ab8c4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bd79ab8c4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bd79ab8c4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bd79ab8c4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bd79ab8c4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bd79ab8c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bd79ab8c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bd79ab8c4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bd79ab8c4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bd79ab8c4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bd79ab8c4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bd79ab8c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bd79ab8c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bd79ab8c4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bd79ab8c4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bd79ab8c4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bd79ab8c4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7.jp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Somethin’Ville</a:t>
            </a:r>
            <a:endParaRPr/>
          </a:p>
        </p:txBody>
      </p:sp>
      <p:sp>
        <p:nvSpPr>
          <p:cNvPr id="55" name="Google Shape;55;p13"/>
          <p:cNvSpPr txBox="1"/>
          <p:nvPr>
            <p:ph idx="1" type="subTitle"/>
          </p:nvPr>
        </p:nvSpPr>
        <p:spPr>
          <a:xfrm>
            <a:off x="311700" y="2834125"/>
            <a:ext cx="8520600" cy="16683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GB"/>
              <a:t>Group 6A</a:t>
            </a:r>
            <a:endParaRPr b="1"/>
          </a:p>
          <a:p>
            <a:pPr indent="0" lvl="0" marL="0" rtl="0" algn="ctr">
              <a:spcBef>
                <a:spcPts val="0"/>
              </a:spcBef>
              <a:spcAft>
                <a:spcPts val="0"/>
              </a:spcAft>
              <a:buNone/>
            </a:pPr>
            <a:r>
              <a:rPr lang="en-GB"/>
              <a:t>Kyle Sheridan</a:t>
            </a:r>
            <a:endParaRPr/>
          </a:p>
          <a:p>
            <a:pPr indent="0" lvl="0" marL="0" rtl="0" algn="ctr">
              <a:spcBef>
                <a:spcPts val="0"/>
              </a:spcBef>
              <a:spcAft>
                <a:spcPts val="0"/>
              </a:spcAft>
              <a:buNone/>
            </a:pPr>
            <a:r>
              <a:rPr lang="en-GB"/>
              <a:t>Steven Choma</a:t>
            </a:r>
            <a:endParaRPr/>
          </a:p>
          <a:p>
            <a:pPr indent="0" lvl="0" marL="0" rtl="0" algn="ctr">
              <a:spcBef>
                <a:spcPts val="0"/>
              </a:spcBef>
              <a:spcAft>
                <a:spcPts val="0"/>
              </a:spcAft>
              <a:buNone/>
            </a:pPr>
            <a:r>
              <a:rPr lang="en-GB"/>
              <a:t>Amy Kernutt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Shop ambience</a:t>
            </a:r>
            <a:endParaRPr/>
          </a:p>
        </p:txBody>
      </p:sp>
      <p:sp>
        <p:nvSpPr>
          <p:cNvPr id="121" name="Google Shape;121;p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The shop ambience is a 3D sound for the world ambience of the shop</a:t>
            </a:r>
            <a:endParaRPr/>
          </a:p>
          <a:p>
            <a:pPr indent="-317500" lvl="0" marL="457200" rtl="0" algn="l">
              <a:spcBef>
                <a:spcPts val="0"/>
              </a:spcBef>
              <a:spcAft>
                <a:spcPts val="0"/>
              </a:spcAft>
              <a:buSzPts val="1400"/>
              <a:buChar char="●"/>
            </a:pPr>
            <a:r>
              <a:rPr lang="en-GB"/>
              <a:t>There are 2 tracks of the same song looping at the same time</a:t>
            </a:r>
            <a:endParaRPr/>
          </a:p>
          <a:p>
            <a:pPr indent="-304800" lvl="1" marL="914400" rtl="0" algn="l">
              <a:spcBef>
                <a:spcPts val="0"/>
              </a:spcBef>
              <a:spcAft>
                <a:spcPts val="0"/>
              </a:spcAft>
              <a:buSzPts val="1200"/>
              <a:buChar char="○"/>
            </a:pPr>
            <a:r>
              <a:rPr lang="en-GB"/>
              <a:t>One has more reverb, an EQ and some distortion to give a different room sound</a:t>
            </a:r>
            <a:endParaRPr/>
          </a:p>
          <a:p>
            <a:pPr indent="-304800" lvl="1" marL="914400" rtl="0" algn="l">
              <a:spcBef>
                <a:spcPts val="0"/>
              </a:spcBef>
              <a:spcAft>
                <a:spcPts val="0"/>
              </a:spcAft>
              <a:buSzPts val="1200"/>
              <a:buChar char="○"/>
            </a:pPr>
            <a:r>
              <a:rPr lang="en-GB"/>
              <a:t>Other only has a small amount of reverb to simulate being inside the room</a:t>
            </a:r>
            <a:endParaRPr/>
          </a:p>
          <a:p>
            <a:pPr indent="-317500" lvl="0" marL="457200" rtl="0" algn="l">
              <a:spcBef>
                <a:spcPts val="0"/>
              </a:spcBef>
              <a:spcAft>
                <a:spcPts val="0"/>
              </a:spcAft>
              <a:buSzPts val="1400"/>
              <a:buChar char="●"/>
            </a:pPr>
            <a:r>
              <a:rPr lang="en-GB"/>
              <a:t>A parameter, and volume automation is used to blend between these 2 tracks</a:t>
            </a:r>
            <a:endParaRPr/>
          </a:p>
          <a:p>
            <a:pPr indent="-317500" lvl="0" marL="457200" rtl="0" algn="l">
              <a:spcBef>
                <a:spcPts val="0"/>
              </a:spcBef>
              <a:spcAft>
                <a:spcPts val="0"/>
              </a:spcAft>
              <a:buSzPts val="1400"/>
              <a:buChar char="●"/>
            </a:pPr>
            <a:r>
              <a:rPr lang="en-GB"/>
              <a:t>Colliders were used in unity to blend the parameter to the desired value</a:t>
            </a:r>
            <a:endParaRPr/>
          </a:p>
        </p:txBody>
      </p:sp>
      <p:pic>
        <p:nvPicPr>
          <p:cNvPr id="122" name="Google Shape;122;p22"/>
          <p:cNvPicPr preferRelativeResize="0"/>
          <p:nvPr/>
        </p:nvPicPr>
        <p:blipFill>
          <a:blip r:embed="rId3">
            <a:alphaModFix/>
          </a:blip>
          <a:stretch>
            <a:fillRect/>
          </a:stretch>
        </p:blipFill>
        <p:spPr>
          <a:xfrm>
            <a:off x="4311608" y="305750"/>
            <a:ext cx="4721341" cy="851250"/>
          </a:xfrm>
          <a:prstGeom prst="rect">
            <a:avLst/>
          </a:prstGeom>
          <a:noFill/>
          <a:ln>
            <a:noFill/>
          </a:ln>
        </p:spPr>
      </p:pic>
      <p:pic>
        <p:nvPicPr>
          <p:cNvPr id="123" name="Google Shape;123;p22"/>
          <p:cNvPicPr preferRelativeResize="0"/>
          <p:nvPr/>
        </p:nvPicPr>
        <p:blipFill>
          <a:blip r:embed="rId4">
            <a:alphaModFix/>
          </a:blip>
          <a:stretch>
            <a:fillRect/>
          </a:stretch>
        </p:blipFill>
        <p:spPr>
          <a:xfrm>
            <a:off x="4661078" y="1209850"/>
            <a:ext cx="3934799" cy="364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Audio settings</a:t>
            </a:r>
            <a:endParaRPr/>
          </a:p>
        </p:txBody>
      </p:sp>
      <p:sp>
        <p:nvSpPr>
          <p:cNvPr id="129" name="Google Shape;129;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FMOD busses were </a:t>
            </a:r>
            <a:r>
              <a:rPr lang="en-GB"/>
              <a:t>created</a:t>
            </a:r>
            <a:r>
              <a:rPr lang="en-GB"/>
              <a:t> to be able to affect groups of sounds within game.</a:t>
            </a:r>
            <a:endParaRPr/>
          </a:p>
          <a:p>
            <a:pPr indent="-317500" lvl="0" marL="457200" rtl="0" algn="l">
              <a:spcBef>
                <a:spcPts val="0"/>
              </a:spcBef>
              <a:spcAft>
                <a:spcPts val="0"/>
              </a:spcAft>
              <a:buSzPts val="1400"/>
              <a:buChar char="●"/>
            </a:pPr>
            <a:r>
              <a:rPr lang="en-GB"/>
              <a:t>Sliders were used to easily change these values in game.</a:t>
            </a:r>
            <a:endParaRPr/>
          </a:p>
        </p:txBody>
      </p:sp>
      <p:pic>
        <p:nvPicPr>
          <p:cNvPr id="130" name="Google Shape;130;p23"/>
          <p:cNvPicPr preferRelativeResize="0"/>
          <p:nvPr/>
        </p:nvPicPr>
        <p:blipFill>
          <a:blip r:embed="rId3">
            <a:alphaModFix/>
          </a:blip>
          <a:stretch>
            <a:fillRect/>
          </a:stretch>
        </p:blipFill>
        <p:spPr>
          <a:xfrm>
            <a:off x="5157350" y="186700"/>
            <a:ext cx="3261850" cy="2316375"/>
          </a:xfrm>
          <a:prstGeom prst="rect">
            <a:avLst/>
          </a:prstGeom>
          <a:noFill/>
          <a:ln>
            <a:noFill/>
          </a:ln>
        </p:spPr>
      </p:pic>
      <p:pic>
        <p:nvPicPr>
          <p:cNvPr id="131" name="Google Shape;131;p23"/>
          <p:cNvPicPr preferRelativeResize="0"/>
          <p:nvPr/>
        </p:nvPicPr>
        <p:blipFill>
          <a:blip r:embed="rId4">
            <a:alphaModFix/>
          </a:blip>
          <a:stretch>
            <a:fillRect/>
          </a:stretch>
        </p:blipFill>
        <p:spPr>
          <a:xfrm>
            <a:off x="1613200" y="2858852"/>
            <a:ext cx="6806001" cy="1094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Radio UI</a:t>
            </a:r>
            <a:endParaRPr/>
          </a:p>
        </p:txBody>
      </p:sp>
      <p:sp>
        <p:nvSpPr>
          <p:cNvPr id="137" name="Google Shape;137;p24"/>
          <p:cNvSpPr txBox="1"/>
          <p:nvPr>
            <p:ph idx="1" type="body"/>
          </p:nvPr>
        </p:nvSpPr>
        <p:spPr>
          <a:xfrm>
            <a:off x="262175"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UI was created to edit the parameters of the radio</a:t>
            </a:r>
            <a:endParaRPr/>
          </a:p>
          <a:p>
            <a:pPr indent="-317500" lvl="0" marL="457200" rtl="0" algn="l">
              <a:spcBef>
                <a:spcPts val="0"/>
              </a:spcBef>
              <a:spcAft>
                <a:spcPts val="0"/>
              </a:spcAft>
              <a:buSzPts val="1400"/>
              <a:buChar char="●"/>
            </a:pPr>
            <a:r>
              <a:rPr lang="en-GB"/>
              <a:t>The event parameters are then set to the values of the UI</a:t>
            </a:r>
            <a:endParaRPr/>
          </a:p>
        </p:txBody>
      </p:sp>
      <p:pic>
        <p:nvPicPr>
          <p:cNvPr id="138" name="Google Shape;138;p24"/>
          <p:cNvPicPr preferRelativeResize="0"/>
          <p:nvPr/>
        </p:nvPicPr>
        <p:blipFill>
          <a:blip r:embed="rId3">
            <a:alphaModFix/>
          </a:blip>
          <a:stretch>
            <a:fillRect/>
          </a:stretch>
        </p:blipFill>
        <p:spPr>
          <a:xfrm>
            <a:off x="4400325" y="799900"/>
            <a:ext cx="4492900" cy="3365150"/>
          </a:xfrm>
          <a:prstGeom prst="rect">
            <a:avLst/>
          </a:prstGeom>
          <a:noFill/>
          <a:ln>
            <a:noFill/>
          </a:ln>
        </p:spPr>
      </p:pic>
      <p:pic>
        <p:nvPicPr>
          <p:cNvPr id="139" name="Google Shape;139;p24"/>
          <p:cNvPicPr preferRelativeResize="0"/>
          <p:nvPr/>
        </p:nvPicPr>
        <p:blipFill rotWithShape="1">
          <a:blip r:embed="rId4">
            <a:alphaModFix/>
          </a:blip>
          <a:srcRect b="2197" l="2141" r="949" t="1426"/>
          <a:stretch/>
        </p:blipFill>
        <p:spPr>
          <a:xfrm>
            <a:off x="566000" y="2327675"/>
            <a:ext cx="3594075" cy="248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Steve</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Radio - Soundtrack</a:t>
            </a:r>
            <a:endParaRPr/>
          </a:p>
        </p:txBody>
      </p:sp>
      <p:sp>
        <p:nvSpPr>
          <p:cNvPr id="150" name="Google Shape;150;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GB"/>
              <a:t>Multiple stations covering a diverse </a:t>
            </a:r>
            <a:r>
              <a:rPr lang="en-GB"/>
              <a:t>range of BBC Radio Channels (0900-2100)</a:t>
            </a:r>
            <a:endParaRPr/>
          </a:p>
          <a:p>
            <a:pPr indent="-304800" lvl="1" marL="914400" rtl="0" algn="l">
              <a:spcBef>
                <a:spcPts val="0"/>
              </a:spcBef>
              <a:spcAft>
                <a:spcPts val="0"/>
              </a:spcAft>
              <a:buSzPts val="1200"/>
              <a:buChar char="○"/>
            </a:pPr>
            <a:r>
              <a:rPr lang="en-GB"/>
              <a:t>ERA License BCU</a:t>
            </a:r>
            <a:endParaRPr/>
          </a:p>
          <a:p>
            <a:pPr indent="-317500" lvl="0" marL="457200" rtl="0" algn="l">
              <a:spcBef>
                <a:spcPts val="0"/>
              </a:spcBef>
              <a:spcAft>
                <a:spcPts val="0"/>
              </a:spcAft>
              <a:buSzPts val="1400"/>
              <a:buChar char="●"/>
            </a:pPr>
            <a:r>
              <a:rPr lang="en-GB"/>
              <a:t>Radio show times are controlled with the in-game global time of day parameter</a:t>
            </a:r>
            <a:endParaRPr/>
          </a:p>
          <a:p>
            <a:pPr indent="-317500" lvl="0" marL="457200" rtl="0" algn="l">
              <a:spcBef>
                <a:spcPts val="0"/>
              </a:spcBef>
              <a:spcAft>
                <a:spcPts val="0"/>
              </a:spcAft>
              <a:buSzPts val="1400"/>
              <a:buChar char="●"/>
            </a:pPr>
            <a:r>
              <a:rPr lang="en-GB"/>
              <a:t>Noise is used to simulate static when </a:t>
            </a:r>
            <a:r>
              <a:rPr lang="en-GB"/>
              <a:t>changing stations</a:t>
            </a:r>
            <a:endParaRPr/>
          </a:p>
          <a:p>
            <a:pPr indent="-317500" lvl="0" marL="457200" rtl="0" algn="l">
              <a:spcBef>
                <a:spcPts val="0"/>
              </a:spcBef>
              <a:spcAft>
                <a:spcPts val="0"/>
              </a:spcAft>
              <a:buSzPts val="1400"/>
              <a:buChar char="●"/>
            </a:pPr>
            <a:r>
              <a:rPr lang="en-GB"/>
              <a:t>Limitations on upload due to Github data limitations</a:t>
            </a:r>
            <a:endParaRPr/>
          </a:p>
          <a:p>
            <a:pPr indent="-304800" lvl="1" marL="914400" rtl="0" algn="l">
              <a:spcBef>
                <a:spcPts val="0"/>
              </a:spcBef>
              <a:spcAft>
                <a:spcPts val="0"/>
              </a:spcAft>
              <a:buSzPts val="1200"/>
              <a:buChar char="○"/>
            </a:pPr>
            <a:r>
              <a:rPr lang="en-GB"/>
              <a:t>Mono, 128mbps, MP3, 15 minute versions were used for shared work</a:t>
            </a:r>
            <a:endParaRPr/>
          </a:p>
          <a:p>
            <a:pPr indent="-304800" lvl="1" marL="914400" rtl="0" algn="l">
              <a:spcBef>
                <a:spcPts val="0"/>
              </a:spcBef>
              <a:spcAft>
                <a:spcPts val="0"/>
              </a:spcAft>
              <a:buSzPts val="1200"/>
              <a:buChar char="○"/>
            </a:pPr>
            <a:r>
              <a:rPr lang="en-GB"/>
              <a:t>Stereo, 320mbps, MP3, 30 minute versions used for presentation.</a:t>
            </a:r>
            <a:endParaRPr/>
          </a:p>
          <a:p>
            <a:pPr indent="-317500" lvl="0" marL="457200" rtl="0" algn="l">
              <a:spcBef>
                <a:spcPts val="0"/>
              </a:spcBef>
              <a:spcAft>
                <a:spcPts val="0"/>
              </a:spcAft>
              <a:buSzPts val="1400"/>
              <a:buChar char="●"/>
            </a:pPr>
            <a:r>
              <a:rPr lang="en-GB"/>
              <a:t>Radio GUI - Design and development by Kyle Sheridan</a:t>
            </a:r>
            <a:endParaRPr/>
          </a:p>
        </p:txBody>
      </p:sp>
      <p:pic>
        <p:nvPicPr>
          <p:cNvPr id="151" name="Google Shape;151;p26"/>
          <p:cNvPicPr preferRelativeResize="0"/>
          <p:nvPr/>
        </p:nvPicPr>
        <p:blipFill>
          <a:blip r:embed="rId3">
            <a:alphaModFix/>
          </a:blip>
          <a:stretch>
            <a:fillRect/>
          </a:stretch>
        </p:blipFill>
        <p:spPr>
          <a:xfrm>
            <a:off x="4311600" y="2025974"/>
            <a:ext cx="4520702" cy="2542901"/>
          </a:xfrm>
          <a:prstGeom prst="rect">
            <a:avLst/>
          </a:prstGeom>
          <a:noFill/>
          <a:ln>
            <a:noFill/>
          </a:ln>
        </p:spPr>
      </p:pic>
      <p:pic>
        <p:nvPicPr>
          <p:cNvPr id="152" name="Google Shape;152;p26"/>
          <p:cNvPicPr preferRelativeResize="0"/>
          <p:nvPr/>
        </p:nvPicPr>
        <p:blipFill rotWithShape="1">
          <a:blip r:embed="rId4">
            <a:alphaModFix/>
          </a:blip>
          <a:srcRect b="39627" l="28049" r="41461" t="22537"/>
          <a:stretch/>
        </p:blipFill>
        <p:spPr>
          <a:xfrm>
            <a:off x="5578990" y="598050"/>
            <a:ext cx="1985923" cy="1386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Building 1 - The Floatin’ Barrel</a:t>
            </a:r>
            <a:endParaRPr/>
          </a:p>
        </p:txBody>
      </p:sp>
      <p:sp>
        <p:nvSpPr>
          <p:cNvPr id="158" name="Google Shape;158;p2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External audio is a filtered version of the internal</a:t>
            </a:r>
            <a:endParaRPr/>
          </a:p>
          <a:p>
            <a:pPr indent="-304800" lvl="1" marL="914400" rtl="0" algn="l">
              <a:spcBef>
                <a:spcPts val="0"/>
              </a:spcBef>
              <a:spcAft>
                <a:spcPts val="0"/>
              </a:spcAft>
              <a:buSzPts val="1200"/>
              <a:buChar char="○"/>
            </a:pPr>
            <a:r>
              <a:rPr lang="en-GB"/>
              <a:t>Utilises the ToD parameter to increase from 1200 until 2300 in-game time.</a:t>
            </a:r>
            <a:endParaRPr/>
          </a:p>
          <a:p>
            <a:pPr indent="-317500" lvl="0" marL="457200" rtl="0" algn="l">
              <a:spcBef>
                <a:spcPts val="0"/>
              </a:spcBef>
              <a:spcAft>
                <a:spcPts val="0"/>
              </a:spcAft>
              <a:buSzPts val="1400"/>
              <a:buChar char="●"/>
            </a:pPr>
            <a:r>
              <a:rPr lang="en-GB"/>
              <a:t>Relevant sound options for the in-game options</a:t>
            </a:r>
            <a:endParaRPr/>
          </a:p>
        </p:txBody>
      </p:sp>
      <p:pic>
        <p:nvPicPr>
          <p:cNvPr id="159" name="Google Shape;159;p27"/>
          <p:cNvPicPr preferRelativeResize="0"/>
          <p:nvPr/>
        </p:nvPicPr>
        <p:blipFill>
          <a:blip r:embed="rId3">
            <a:alphaModFix/>
          </a:blip>
          <a:stretch>
            <a:fillRect/>
          </a:stretch>
        </p:blipFill>
        <p:spPr>
          <a:xfrm>
            <a:off x="4311600" y="2377888"/>
            <a:ext cx="4527600" cy="2546775"/>
          </a:xfrm>
          <a:prstGeom prst="rect">
            <a:avLst/>
          </a:prstGeom>
          <a:noFill/>
          <a:ln>
            <a:noFill/>
          </a:ln>
        </p:spPr>
      </p:pic>
      <p:pic>
        <p:nvPicPr>
          <p:cNvPr id="160" name="Google Shape;160;p27"/>
          <p:cNvPicPr preferRelativeResize="0"/>
          <p:nvPr/>
        </p:nvPicPr>
        <p:blipFill rotWithShape="1">
          <a:blip r:embed="rId4">
            <a:alphaModFix/>
          </a:blip>
          <a:srcRect b="38073" l="21030" r="34714" t="15072"/>
          <a:stretch/>
        </p:blipFill>
        <p:spPr>
          <a:xfrm>
            <a:off x="770725" y="3089475"/>
            <a:ext cx="3081835" cy="1835201"/>
          </a:xfrm>
          <a:prstGeom prst="rect">
            <a:avLst/>
          </a:prstGeom>
          <a:noFill/>
          <a:ln>
            <a:noFill/>
          </a:ln>
        </p:spPr>
      </p:pic>
      <p:pic>
        <p:nvPicPr>
          <p:cNvPr id="161" name="Google Shape;161;p27"/>
          <p:cNvPicPr preferRelativeResize="0"/>
          <p:nvPr/>
        </p:nvPicPr>
        <p:blipFill rotWithShape="1">
          <a:blip r:embed="rId5">
            <a:alphaModFix/>
          </a:blip>
          <a:srcRect b="32079" l="14154" r="27763" t="10584"/>
          <a:stretch/>
        </p:blipFill>
        <p:spPr>
          <a:xfrm>
            <a:off x="5107738" y="445025"/>
            <a:ext cx="2935320" cy="1629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Building 2 - </a:t>
            </a:r>
            <a:r>
              <a:rPr lang="en-GB"/>
              <a:t>Wholly</a:t>
            </a:r>
            <a:r>
              <a:rPr lang="en-GB"/>
              <a:t> Holy Church</a:t>
            </a:r>
            <a:endParaRPr/>
          </a:p>
        </p:txBody>
      </p:sp>
      <p:sp>
        <p:nvSpPr>
          <p:cNvPr id="167" name="Google Shape;167;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2 Significant times when it comes to the church</a:t>
            </a:r>
            <a:endParaRPr/>
          </a:p>
          <a:p>
            <a:pPr indent="-304800" lvl="1" marL="914400" rtl="0" algn="l">
              <a:spcBef>
                <a:spcPts val="0"/>
              </a:spcBef>
              <a:spcAft>
                <a:spcPts val="0"/>
              </a:spcAft>
              <a:buSzPts val="1200"/>
              <a:buChar char="○"/>
            </a:pPr>
            <a:r>
              <a:rPr lang="en-GB"/>
              <a:t>1700-1800 (Daily) - Bells ring throughout town</a:t>
            </a:r>
            <a:endParaRPr/>
          </a:p>
          <a:p>
            <a:pPr indent="-304800" lvl="1" marL="914400" rtl="0" algn="l">
              <a:spcBef>
                <a:spcPts val="0"/>
              </a:spcBef>
              <a:spcAft>
                <a:spcPts val="0"/>
              </a:spcAft>
              <a:buSzPts val="1200"/>
              <a:buChar char="○"/>
            </a:pPr>
            <a:r>
              <a:rPr lang="en-GB"/>
              <a:t>1800-1900 (Daily) - Service/Sermon</a:t>
            </a:r>
            <a:endParaRPr/>
          </a:p>
          <a:p>
            <a:pPr indent="-304800" lvl="2" marL="1371600" rtl="0" algn="l">
              <a:spcBef>
                <a:spcPts val="0"/>
              </a:spcBef>
              <a:spcAft>
                <a:spcPts val="0"/>
              </a:spcAft>
              <a:buSzPts val="1200"/>
              <a:buChar char="■"/>
            </a:pPr>
            <a:r>
              <a:rPr lang="en-GB"/>
              <a:t>Can be heard from a close distance outside</a:t>
            </a:r>
            <a:endParaRPr/>
          </a:p>
          <a:p>
            <a:pPr indent="-304800" lvl="2" marL="1371600" rtl="0" algn="l">
              <a:spcBef>
                <a:spcPts val="0"/>
              </a:spcBef>
              <a:spcAft>
                <a:spcPts val="0"/>
              </a:spcAft>
              <a:buSzPts val="1200"/>
              <a:buChar char="■"/>
            </a:pPr>
            <a:r>
              <a:rPr lang="en-GB"/>
              <a:t>Two different services</a:t>
            </a:r>
            <a:endParaRPr/>
          </a:p>
          <a:p>
            <a:pPr indent="-317500" lvl="0" marL="457200" rtl="0" algn="l">
              <a:spcBef>
                <a:spcPts val="0"/>
              </a:spcBef>
              <a:spcAft>
                <a:spcPts val="0"/>
              </a:spcAft>
              <a:buSzPts val="1400"/>
              <a:buChar char="●"/>
            </a:pPr>
            <a:r>
              <a:rPr lang="en-GB"/>
              <a:t>Intensity of Ambience of church works on similar system as The Pub</a:t>
            </a:r>
            <a:endParaRPr/>
          </a:p>
          <a:p>
            <a:pPr indent="-304800" lvl="1" marL="914400" rtl="0" algn="l">
              <a:spcBef>
                <a:spcPts val="0"/>
              </a:spcBef>
              <a:spcAft>
                <a:spcPts val="0"/>
              </a:spcAft>
              <a:buSzPts val="1200"/>
              <a:buChar char="○"/>
            </a:pPr>
            <a:r>
              <a:rPr lang="en-GB"/>
              <a:t>Increases through the day.</a:t>
            </a:r>
            <a:endParaRPr/>
          </a:p>
        </p:txBody>
      </p:sp>
      <p:pic>
        <p:nvPicPr>
          <p:cNvPr id="168" name="Google Shape;168;p28"/>
          <p:cNvPicPr preferRelativeResize="0"/>
          <p:nvPr/>
        </p:nvPicPr>
        <p:blipFill>
          <a:blip r:embed="rId3">
            <a:alphaModFix/>
          </a:blip>
          <a:stretch>
            <a:fillRect/>
          </a:stretch>
        </p:blipFill>
        <p:spPr>
          <a:xfrm>
            <a:off x="4311600" y="2300825"/>
            <a:ext cx="4527600" cy="2546775"/>
          </a:xfrm>
          <a:prstGeom prst="rect">
            <a:avLst/>
          </a:prstGeom>
          <a:noFill/>
          <a:ln>
            <a:noFill/>
          </a:ln>
        </p:spPr>
      </p:pic>
      <p:pic>
        <p:nvPicPr>
          <p:cNvPr id="169" name="Google Shape;169;p28"/>
          <p:cNvPicPr preferRelativeResize="0"/>
          <p:nvPr/>
        </p:nvPicPr>
        <p:blipFill rotWithShape="1">
          <a:blip r:embed="rId4">
            <a:alphaModFix/>
          </a:blip>
          <a:srcRect b="35421" l="21110" r="28959" t="15066"/>
          <a:stretch/>
        </p:blipFill>
        <p:spPr>
          <a:xfrm>
            <a:off x="5135188" y="553150"/>
            <a:ext cx="2880427" cy="1606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Ambience</a:t>
            </a:r>
            <a:endParaRPr/>
          </a:p>
        </p:txBody>
      </p:sp>
      <p:sp>
        <p:nvSpPr>
          <p:cNvPr id="175" name="Google Shape;175;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Wind and Birds Tweeting</a:t>
            </a:r>
            <a:endParaRPr/>
          </a:p>
          <a:p>
            <a:pPr indent="-317500" lvl="0" marL="457200" rtl="0" algn="l">
              <a:spcBef>
                <a:spcPts val="0"/>
              </a:spcBef>
              <a:spcAft>
                <a:spcPts val="0"/>
              </a:spcAft>
              <a:buSzPts val="1400"/>
              <a:buChar char="●"/>
            </a:pPr>
            <a:r>
              <a:rPr lang="en-GB"/>
              <a:t>Subtle</a:t>
            </a:r>
            <a:endParaRPr/>
          </a:p>
          <a:p>
            <a:pPr indent="-317500" lvl="0" marL="457200" rtl="0" algn="l">
              <a:spcBef>
                <a:spcPts val="0"/>
              </a:spcBef>
              <a:spcAft>
                <a:spcPts val="0"/>
              </a:spcAft>
              <a:buSzPts val="1400"/>
              <a:buChar char="●"/>
            </a:pPr>
            <a:r>
              <a:rPr lang="en-GB"/>
              <a:t>Volume in main preferences</a:t>
            </a:r>
            <a:endParaRPr/>
          </a:p>
          <a:p>
            <a:pPr indent="-304800" lvl="1" marL="914400" rtl="0" algn="l">
              <a:spcBef>
                <a:spcPts val="0"/>
              </a:spcBef>
              <a:spcAft>
                <a:spcPts val="0"/>
              </a:spcAft>
              <a:buSzPts val="1200"/>
              <a:buChar char="○"/>
            </a:pPr>
            <a:r>
              <a:rPr lang="en-GB"/>
              <a:t>Mix of noise captured from </a:t>
            </a:r>
            <a:endParaRPr/>
          </a:p>
        </p:txBody>
      </p:sp>
      <p:pic>
        <p:nvPicPr>
          <p:cNvPr id="176" name="Google Shape;176;p29"/>
          <p:cNvPicPr preferRelativeResize="0"/>
          <p:nvPr/>
        </p:nvPicPr>
        <p:blipFill>
          <a:blip r:embed="rId3">
            <a:alphaModFix/>
          </a:blip>
          <a:stretch>
            <a:fillRect/>
          </a:stretch>
        </p:blipFill>
        <p:spPr>
          <a:xfrm>
            <a:off x="4311600" y="2022100"/>
            <a:ext cx="4527600" cy="2546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Amy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ctrTitle"/>
          </p:nvPr>
        </p:nvSpPr>
        <p:spPr>
          <a:xfrm>
            <a:off x="311700" y="396675"/>
            <a:ext cx="8520600" cy="4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t>Process</a:t>
            </a:r>
            <a:endParaRPr b="1" sz="2400"/>
          </a:p>
        </p:txBody>
      </p:sp>
      <p:sp>
        <p:nvSpPr>
          <p:cNvPr id="187" name="Google Shape;187;p31"/>
          <p:cNvSpPr/>
          <p:nvPr/>
        </p:nvSpPr>
        <p:spPr>
          <a:xfrm>
            <a:off x="498400" y="1396350"/>
            <a:ext cx="2693100" cy="117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500">
                <a:solidFill>
                  <a:schemeClr val="lt1"/>
                </a:solidFill>
              </a:rPr>
              <a:t>Explored the game for potential sound ideas</a:t>
            </a:r>
            <a:endParaRPr>
              <a:solidFill>
                <a:schemeClr val="lt1"/>
              </a:solidFill>
            </a:endParaRPr>
          </a:p>
        </p:txBody>
      </p:sp>
      <p:sp>
        <p:nvSpPr>
          <p:cNvPr id="188" name="Google Shape;188;p31"/>
          <p:cNvSpPr/>
          <p:nvPr/>
        </p:nvSpPr>
        <p:spPr>
          <a:xfrm>
            <a:off x="3417200" y="1396350"/>
            <a:ext cx="2615100" cy="117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500">
                <a:solidFill>
                  <a:schemeClr val="lt1"/>
                </a:solidFill>
              </a:rPr>
              <a:t>Collected audio through online databases and live recordings</a:t>
            </a:r>
            <a:endParaRPr sz="1500">
              <a:solidFill>
                <a:schemeClr val="lt1"/>
              </a:solidFill>
            </a:endParaRPr>
          </a:p>
        </p:txBody>
      </p:sp>
      <p:sp>
        <p:nvSpPr>
          <p:cNvPr id="189" name="Google Shape;189;p31"/>
          <p:cNvSpPr/>
          <p:nvPr/>
        </p:nvSpPr>
        <p:spPr>
          <a:xfrm>
            <a:off x="6258000" y="1396350"/>
            <a:ext cx="2574300" cy="117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500">
                <a:solidFill>
                  <a:schemeClr val="lt1"/>
                </a:solidFill>
              </a:rPr>
              <a:t>Processed audio using Reaper</a:t>
            </a:r>
            <a:endParaRPr sz="1500">
              <a:solidFill>
                <a:schemeClr val="lt1"/>
              </a:solidFill>
            </a:endParaRPr>
          </a:p>
        </p:txBody>
      </p:sp>
      <p:sp>
        <p:nvSpPr>
          <p:cNvPr id="190" name="Google Shape;190;p31"/>
          <p:cNvSpPr/>
          <p:nvPr/>
        </p:nvSpPr>
        <p:spPr>
          <a:xfrm>
            <a:off x="2034950" y="2826800"/>
            <a:ext cx="2615100" cy="117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500">
                <a:solidFill>
                  <a:schemeClr val="lt1"/>
                </a:solidFill>
              </a:rPr>
              <a:t>FMOD implementation and sound design</a:t>
            </a:r>
            <a:endParaRPr sz="1500">
              <a:solidFill>
                <a:schemeClr val="lt1"/>
              </a:solidFill>
            </a:endParaRPr>
          </a:p>
        </p:txBody>
      </p:sp>
      <p:sp>
        <p:nvSpPr>
          <p:cNvPr id="191" name="Google Shape;191;p31"/>
          <p:cNvSpPr/>
          <p:nvPr/>
        </p:nvSpPr>
        <p:spPr>
          <a:xfrm>
            <a:off x="4960375" y="2826800"/>
            <a:ext cx="2574300" cy="117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1500">
                <a:solidFill>
                  <a:schemeClr val="lt1"/>
                </a:solidFill>
              </a:rPr>
              <a:t>Unity Implementation</a:t>
            </a:r>
            <a:endParaRPr sz="1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Kyle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ctrTitle"/>
          </p:nvPr>
        </p:nvSpPr>
        <p:spPr>
          <a:xfrm>
            <a:off x="311700" y="349650"/>
            <a:ext cx="8520600" cy="4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t>Hardware Store Activity Menu</a:t>
            </a:r>
            <a:endParaRPr b="1" sz="2400"/>
          </a:p>
        </p:txBody>
      </p:sp>
      <p:sp>
        <p:nvSpPr>
          <p:cNvPr id="197" name="Google Shape;197;p32"/>
          <p:cNvSpPr txBox="1"/>
          <p:nvPr>
            <p:ph idx="1" type="subTitle"/>
          </p:nvPr>
        </p:nvSpPr>
        <p:spPr>
          <a:xfrm>
            <a:off x="311700" y="1128375"/>
            <a:ext cx="3552900" cy="364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GB" sz="1500">
                <a:solidFill>
                  <a:schemeClr val="dk1"/>
                </a:solidFill>
              </a:rPr>
              <a:t>Menu music involved layering   multiple SFX </a:t>
            </a:r>
            <a:endParaRPr sz="1500">
              <a:solidFill>
                <a:schemeClr val="dk1"/>
              </a:solidFill>
            </a:endParaRPr>
          </a:p>
          <a:p>
            <a:pPr indent="45720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GB" sz="1500">
                <a:solidFill>
                  <a:schemeClr val="dk1"/>
                </a:solidFill>
              </a:rPr>
              <a:t>Buy Items</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Till beeping and closing, trolleys, shop </a:t>
            </a:r>
            <a:r>
              <a:rPr lang="en-GB" sz="1500">
                <a:solidFill>
                  <a:schemeClr val="dk1"/>
                </a:solidFill>
              </a:rPr>
              <a:t>ambience,</a:t>
            </a:r>
            <a:r>
              <a:rPr lang="en-GB" sz="1500">
                <a:solidFill>
                  <a:schemeClr val="dk1"/>
                </a:solidFill>
              </a:rPr>
              <a:t> coins rattling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GB" sz="1500">
                <a:solidFill>
                  <a:schemeClr val="dk1"/>
                </a:solidFill>
              </a:rPr>
              <a:t>Item Repair </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Power tools, hammers, bangs, shop ambience </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Multi-Instrument events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Audio layering</a:t>
            </a:r>
            <a:endParaRPr sz="1500">
              <a:solidFill>
                <a:schemeClr val="dk1"/>
              </a:solidFill>
            </a:endParaRPr>
          </a:p>
        </p:txBody>
      </p:sp>
      <p:pic>
        <p:nvPicPr>
          <p:cNvPr id="198" name="Google Shape;198;p32"/>
          <p:cNvPicPr preferRelativeResize="0"/>
          <p:nvPr/>
        </p:nvPicPr>
        <p:blipFill rotWithShape="1">
          <a:blip r:embed="rId3">
            <a:alphaModFix/>
          </a:blip>
          <a:srcRect b="29032" l="20617" r="15570" t="0"/>
          <a:stretch/>
        </p:blipFill>
        <p:spPr>
          <a:xfrm>
            <a:off x="3970225" y="1071850"/>
            <a:ext cx="3251348" cy="2260125"/>
          </a:xfrm>
          <a:prstGeom prst="rect">
            <a:avLst/>
          </a:prstGeom>
          <a:noFill/>
          <a:ln>
            <a:noFill/>
          </a:ln>
        </p:spPr>
      </p:pic>
      <p:pic>
        <p:nvPicPr>
          <p:cNvPr id="199" name="Google Shape;199;p32"/>
          <p:cNvPicPr preferRelativeResize="0"/>
          <p:nvPr/>
        </p:nvPicPr>
        <p:blipFill rotWithShape="1">
          <a:blip r:embed="rId4">
            <a:alphaModFix/>
          </a:blip>
          <a:srcRect b="28724" l="21239" r="15243" t="0"/>
          <a:stretch/>
        </p:blipFill>
        <p:spPr>
          <a:xfrm>
            <a:off x="5498550" y="2750425"/>
            <a:ext cx="3222538" cy="226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ctrTitle"/>
          </p:nvPr>
        </p:nvSpPr>
        <p:spPr>
          <a:xfrm>
            <a:off x="311700" y="349650"/>
            <a:ext cx="8520600" cy="4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t>School</a:t>
            </a:r>
            <a:r>
              <a:rPr b="1" lang="en-GB" sz="2400"/>
              <a:t> Activity Menu</a:t>
            </a:r>
            <a:endParaRPr b="1" sz="2400"/>
          </a:p>
        </p:txBody>
      </p:sp>
      <p:sp>
        <p:nvSpPr>
          <p:cNvPr id="205" name="Google Shape;205;p33"/>
          <p:cNvSpPr txBox="1"/>
          <p:nvPr>
            <p:ph idx="1" type="subTitle"/>
          </p:nvPr>
        </p:nvSpPr>
        <p:spPr>
          <a:xfrm>
            <a:off x="311700" y="1128375"/>
            <a:ext cx="4352400" cy="364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sz="1500">
                <a:solidFill>
                  <a:schemeClr val="dk1"/>
                </a:solidFill>
              </a:rPr>
              <a:t>Activities: </a:t>
            </a:r>
            <a:r>
              <a:rPr i="1" lang="en-GB" sz="1500">
                <a:solidFill>
                  <a:schemeClr val="dk1"/>
                </a:solidFill>
              </a:rPr>
              <a:t>English lesson, </a:t>
            </a:r>
            <a:r>
              <a:rPr i="1" lang="en-GB" sz="1500">
                <a:solidFill>
                  <a:schemeClr val="dk1"/>
                </a:solidFill>
              </a:rPr>
              <a:t>music</a:t>
            </a:r>
            <a:r>
              <a:rPr i="1" lang="en-GB" sz="1500">
                <a:solidFill>
                  <a:schemeClr val="dk1"/>
                </a:solidFill>
              </a:rPr>
              <a:t> lesson, breaktime, sports lesson, lunch, print off homework</a:t>
            </a:r>
            <a:endParaRPr i="1"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GB" sz="1500">
                <a:solidFill>
                  <a:schemeClr val="dk1"/>
                </a:solidFill>
              </a:rPr>
              <a:t>Break Time</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Alternate whistle pitches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Different playground ambiences</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GB" sz="1500">
                <a:solidFill>
                  <a:schemeClr val="dk1"/>
                </a:solidFill>
              </a:rPr>
              <a:t>English Lesson</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Variation of recorded page turning sounds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Variation of writing recordings</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GB" sz="1500">
                <a:solidFill>
                  <a:schemeClr val="dk1"/>
                </a:solidFill>
              </a:rPr>
              <a:t>Sports Lesson</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Alternate between basketball and football </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Different pitches of whistle</a:t>
            </a:r>
            <a:endParaRPr sz="1500">
              <a:solidFill>
                <a:schemeClr val="dk1"/>
              </a:solidFill>
            </a:endParaRPr>
          </a:p>
        </p:txBody>
      </p:sp>
      <p:pic>
        <p:nvPicPr>
          <p:cNvPr id="206" name="Google Shape;206;p33"/>
          <p:cNvPicPr preferRelativeResize="0"/>
          <p:nvPr/>
        </p:nvPicPr>
        <p:blipFill rotWithShape="1">
          <a:blip r:embed="rId3">
            <a:alphaModFix/>
          </a:blip>
          <a:srcRect b="43895" l="20034" r="14344" t="0"/>
          <a:stretch/>
        </p:blipFill>
        <p:spPr>
          <a:xfrm>
            <a:off x="4929350" y="1062500"/>
            <a:ext cx="3406024" cy="1819949"/>
          </a:xfrm>
          <a:prstGeom prst="rect">
            <a:avLst/>
          </a:prstGeom>
          <a:noFill/>
          <a:ln>
            <a:noFill/>
          </a:ln>
        </p:spPr>
      </p:pic>
      <p:pic>
        <p:nvPicPr>
          <p:cNvPr id="207" name="Google Shape;207;p33"/>
          <p:cNvPicPr preferRelativeResize="0"/>
          <p:nvPr/>
        </p:nvPicPr>
        <p:blipFill rotWithShape="1">
          <a:blip r:embed="rId4">
            <a:alphaModFix/>
          </a:blip>
          <a:srcRect b="45070" l="20876" r="14925" t="0"/>
          <a:stretch/>
        </p:blipFill>
        <p:spPr>
          <a:xfrm>
            <a:off x="4950325" y="2978075"/>
            <a:ext cx="3364076" cy="17989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ctrTitle"/>
          </p:nvPr>
        </p:nvSpPr>
        <p:spPr>
          <a:xfrm>
            <a:off x="311700" y="349650"/>
            <a:ext cx="8520600" cy="4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t>Ambiences</a:t>
            </a:r>
            <a:endParaRPr b="1" sz="2400"/>
          </a:p>
        </p:txBody>
      </p:sp>
      <p:sp>
        <p:nvSpPr>
          <p:cNvPr id="213" name="Google Shape;213;p34"/>
          <p:cNvSpPr txBox="1"/>
          <p:nvPr>
            <p:ph idx="1" type="subTitle"/>
          </p:nvPr>
        </p:nvSpPr>
        <p:spPr>
          <a:xfrm>
            <a:off x="311700" y="1128375"/>
            <a:ext cx="4352400" cy="364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a:solidFill>
                  <a:schemeClr val="dk1"/>
                </a:solidFill>
              </a:rPr>
              <a:t>Hardware Store </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3D timeline</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Audio Spatializer</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Multi-instrument events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Power tools, hammering, bangs, till beeps</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GB" sz="1500">
                <a:solidFill>
                  <a:schemeClr val="dk1"/>
                </a:solidFill>
              </a:rPr>
              <a:t>School </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3D timeline</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Audio Spatializer</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Multi-instrument events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Alternation between school playground ambiences</a:t>
            </a:r>
            <a:endParaRPr sz="1500">
              <a:solidFill>
                <a:schemeClr val="dk1"/>
              </a:solidFill>
            </a:endParaRPr>
          </a:p>
        </p:txBody>
      </p:sp>
      <p:pic>
        <p:nvPicPr>
          <p:cNvPr id="214" name="Google Shape;214;p34"/>
          <p:cNvPicPr preferRelativeResize="0"/>
          <p:nvPr/>
        </p:nvPicPr>
        <p:blipFill rotWithShape="1">
          <a:blip r:embed="rId3">
            <a:alphaModFix/>
          </a:blip>
          <a:srcRect b="0" l="21160" r="0" t="0"/>
          <a:stretch/>
        </p:blipFill>
        <p:spPr>
          <a:xfrm>
            <a:off x="4970188" y="957225"/>
            <a:ext cx="3428173" cy="2717651"/>
          </a:xfrm>
          <a:prstGeom prst="rect">
            <a:avLst/>
          </a:prstGeom>
          <a:noFill/>
          <a:ln>
            <a:noFill/>
          </a:ln>
        </p:spPr>
      </p:pic>
      <p:pic>
        <p:nvPicPr>
          <p:cNvPr id="215" name="Google Shape;215;p34"/>
          <p:cNvPicPr preferRelativeResize="0"/>
          <p:nvPr/>
        </p:nvPicPr>
        <p:blipFill rotWithShape="1">
          <a:blip r:embed="rId4">
            <a:alphaModFix/>
          </a:blip>
          <a:srcRect b="58771" l="20735" r="0" t="0"/>
          <a:stretch/>
        </p:blipFill>
        <p:spPr>
          <a:xfrm>
            <a:off x="4970200" y="3842350"/>
            <a:ext cx="3428152" cy="11145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ctrTitle"/>
          </p:nvPr>
        </p:nvSpPr>
        <p:spPr>
          <a:xfrm>
            <a:off x="311700" y="349650"/>
            <a:ext cx="8520600" cy="4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t>Additional Ambiences</a:t>
            </a:r>
            <a:endParaRPr b="1" sz="2400"/>
          </a:p>
        </p:txBody>
      </p:sp>
      <p:sp>
        <p:nvSpPr>
          <p:cNvPr id="221" name="Google Shape;221;p35"/>
          <p:cNvSpPr txBox="1"/>
          <p:nvPr>
            <p:ph idx="1" type="subTitle"/>
          </p:nvPr>
        </p:nvSpPr>
        <p:spPr>
          <a:xfrm>
            <a:off x="311700" y="1128375"/>
            <a:ext cx="4352400" cy="364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a:solidFill>
                  <a:schemeClr val="dk1"/>
                </a:solidFill>
              </a:rPr>
              <a:t>Swimming Pools</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Nested events triggering splashes </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Variation of seagull noises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Alternate between summer songs</a:t>
            </a:r>
            <a:endParaRPr sz="1500">
              <a:solidFill>
                <a:schemeClr val="dk1"/>
              </a:solidFill>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rPr b="1" lang="en-GB" sz="1500">
                <a:solidFill>
                  <a:schemeClr val="dk1"/>
                </a:solidFill>
              </a:rPr>
              <a:t>Phone Box</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3 different styles of ringtone</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Voicemail service (not implemented)</a:t>
            </a:r>
            <a:endParaRPr sz="1500">
              <a:solidFill>
                <a:schemeClr val="dk1"/>
              </a:solidFill>
            </a:endParaRPr>
          </a:p>
          <a:p>
            <a:pPr indent="0" lvl="0" marL="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rPr b="1" lang="en-GB" sz="1500">
                <a:solidFill>
                  <a:schemeClr val="dk1"/>
                </a:solidFill>
              </a:rPr>
              <a:t>Kids Playset</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Circus/kids background music</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Faint swingset squeaks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Children playing and shouting ambience</a:t>
            </a:r>
            <a:endParaRPr sz="1500">
              <a:solidFill>
                <a:schemeClr val="dk1"/>
              </a:solidFill>
            </a:endParaRPr>
          </a:p>
        </p:txBody>
      </p:sp>
      <p:pic>
        <p:nvPicPr>
          <p:cNvPr id="222" name="Google Shape;222;p35"/>
          <p:cNvPicPr preferRelativeResize="0"/>
          <p:nvPr/>
        </p:nvPicPr>
        <p:blipFill rotWithShape="1">
          <a:blip r:embed="rId3">
            <a:alphaModFix/>
          </a:blip>
          <a:srcRect b="31243" l="20672" r="0" t="0"/>
          <a:stretch/>
        </p:blipFill>
        <p:spPr>
          <a:xfrm>
            <a:off x="5036650" y="789750"/>
            <a:ext cx="3409551" cy="1846963"/>
          </a:xfrm>
          <a:prstGeom prst="rect">
            <a:avLst/>
          </a:prstGeom>
          <a:noFill/>
          <a:ln>
            <a:noFill/>
          </a:ln>
        </p:spPr>
      </p:pic>
      <p:pic>
        <p:nvPicPr>
          <p:cNvPr id="223" name="Google Shape;223;p35"/>
          <p:cNvPicPr preferRelativeResize="0"/>
          <p:nvPr/>
        </p:nvPicPr>
        <p:blipFill rotWithShape="1">
          <a:blip r:embed="rId4">
            <a:alphaModFix/>
          </a:blip>
          <a:srcRect b="0" l="20760" r="0" t="0"/>
          <a:stretch/>
        </p:blipFill>
        <p:spPr>
          <a:xfrm>
            <a:off x="5036650" y="2228725"/>
            <a:ext cx="3409551" cy="2689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ctrTitle"/>
          </p:nvPr>
        </p:nvSpPr>
        <p:spPr>
          <a:xfrm>
            <a:off x="311700" y="349650"/>
            <a:ext cx="8520600" cy="4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t>Unity Implementation</a:t>
            </a:r>
            <a:endParaRPr b="1" sz="2400"/>
          </a:p>
        </p:txBody>
      </p:sp>
      <p:sp>
        <p:nvSpPr>
          <p:cNvPr id="229" name="Google Shape;229;p36"/>
          <p:cNvSpPr txBox="1"/>
          <p:nvPr>
            <p:ph idx="1" type="subTitle"/>
          </p:nvPr>
        </p:nvSpPr>
        <p:spPr>
          <a:xfrm>
            <a:off x="311700" y="1128375"/>
            <a:ext cx="4352400" cy="364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a:solidFill>
                  <a:schemeClr val="dk1"/>
                </a:solidFill>
              </a:rPr>
              <a:t>Activity Menus</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Activity Interact</a:t>
            </a:r>
            <a:endParaRPr sz="1500">
              <a:solidFill>
                <a:schemeClr val="dk1"/>
              </a:solidFill>
            </a:endParaRPr>
          </a:p>
          <a:p>
            <a:pPr indent="-323850" lvl="1" marL="914400" rtl="0" algn="l">
              <a:spcBef>
                <a:spcPts val="0"/>
              </a:spcBef>
              <a:spcAft>
                <a:spcPts val="0"/>
              </a:spcAft>
              <a:buClr>
                <a:schemeClr val="dk1"/>
              </a:buClr>
              <a:buSzPts val="1500"/>
              <a:buChar char="-"/>
            </a:pPr>
            <a:r>
              <a:rPr lang="en-GB" sz="1500">
                <a:solidFill>
                  <a:schemeClr val="dk1"/>
                </a:solidFill>
              </a:rPr>
              <a:t>Assigned FMOD event to activities and menu music</a:t>
            </a:r>
            <a:endParaRPr sz="1500">
              <a:solidFill>
                <a:schemeClr val="dk1"/>
              </a:solidFill>
            </a:endParaRPr>
          </a:p>
          <a:p>
            <a:pPr indent="-323850" lvl="1" marL="914400" rtl="0" algn="l">
              <a:spcBef>
                <a:spcPts val="0"/>
              </a:spcBef>
              <a:spcAft>
                <a:spcPts val="0"/>
              </a:spcAft>
              <a:buClr>
                <a:schemeClr val="dk1"/>
              </a:buClr>
              <a:buSzPts val="1500"/>
              <a:buChar char="-"/>
            </a:pPr>
            <a:r>
              <a:rPr lang="en-GB" sz="1500">
                <a:solidFill>
                  <a:schemeClr val="dk1"/>
                </a:solidFill>
              </a:rPr>
              <a:t>Adjusted statistic changes</a:t>
            </a:r>
            <a:endParaRPr sz="1500">
              <a:solidFill>
                <a:schemeClr val="dk1"/>
              </a:solidFill>
            </a:endParaRPr>
          </a:p>
          <a:p>
            <a:pPr indent="0" lvl="0" marL="457200" rtl="0" algn="l">
              <a:spcBef>
                <a:spcPts val="0"/>
              </a:spcBef>
              <a:spcAft>
                <a:spcPts val="0"/>
              </a:spcAft>
              <a:buNone/>
            </a:pPr>
            <a:r>
              <a:t/>
            </a:r>
            <a:endParaRPr b="1" sz="1500">
              <a:solidFill>
                <a:schemeClr val="dk1"/>
              </a:solidFill>
            </a:endParaRPr>
          </a:p>
          <a:p>
            <a:pPr indent="0" lvl="0" marL="0" rtl="0" algn="l">
              <a:spcBef>
                <a:spcPts val="0"/>
              </a:spcBef>
              <a:spcAft>
                <a:spcPts val="0"/>
              </a:spcAft>
              <a:buNone/>
            </a:pPr>
            <a:r>
              <a:rPr b="1" lang="en-GB" sz="1500">
                <a:solidFill>
                  <a:schemeClr val="dk1"/>
                </a:solidFill>
              </a:rPr>
              <a:t>Ambiences</a:t>
            </a:r>
            <a:endParaRPr b="1"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FMOD Studio Event Emitter</a:t>
            </a:r>
            <a:endParaRPr sz="1500">
              <a:solidFill>
                <a:schemeClr val="dk1"/>
              </a:solidFill>
            </a:endParaRPr>
          </a:p>
          <a:p>
            <a:pPr indent="-323850" lvl="1" marL="914400" rtl="0" algn="l">
              <a:spcBef>
                <a:spcPts val="0"/>
              </a:spcBef>
              <a:spcAft>
                <a:spcPts val="0"/>
              </a:spcAft>
              <a:buClr>
                <a:schemeClr val="dk1"/>
              </a:buClr>
              <a:buSzPts val="1500"/>
              <a:buChar char="-"/>
            </a:pPr>
            <a:r>
              <a:rPr lang="en-GB" sz="1500">
                <a:solidFill>
                  <a:schemeClr val="dk1"/>
                </a:solidFill>
              </a:rPr>
              <a:t>Assign 3D events</a:t>
            </a:r>
            <a:endParaRPr sz="1500">
              <a:solidFill>
                <a:schemeClr val="dk1"/>
              </a:solidFill>
            </a:endParaRPr>
          </a:p>
          <a:p>
            <a:pPr indent="-323850" lvl="1" marL="914400" rtl="0" algn="l">
              <a:spcBef>
                <a:spcPts val="0"/>
              </a:spcBef>
              <a:spcAft>
                <a:spcPts val="0"/>
              </a:spcAft>
              <a:buClr>
                <a:schemeClr val="dk1"/>
              </a:buClr>
              <a:buSzPts val="1500"/>
              <a:buChar char="-"/>
            </a:pPr>
            <a:r>
              <a:rPr lang="en-GB" sz="1500">
                <a:solidFill>
                  <a:schemeClr val="dk1"/>
                </a:solidFill>
              </a:rPr>
              <a:t>Event conditions</a:t>
            </a:r>
            <a:endParaRPr sz="1500">
              <a:solidFill>
                <a:schemeClr val="dk1"/>
              </a:solidFill>
            </a:endParaRPr>
          </a:p>
          <a:p>
            <a:pPr indent="-323850" lvl="1" marL="914400" rtl="0" algn="l">
              <a:spcBef>
                <a:spcPts val="0"/>
              </a:spcBef>
              <a:spcAft>
                <a:spcPts val="0"/>
              </a:spcAft>
              <a:buClr>
                <a:schemeClr val="dk1"/>
              </a:buClr>
              <a:buSzPts val="1500"/>
              <a:buChar char="-"/>
            </a:pPr>
            <a:r>
              <a:rPr lang="en-GB" sz="1500">
                <a:solidFill>
                  <a:schemeClr val="dk1"/>
                </a:solidFill>
              </a:rPr>
              <a:t>Override attenuation</a:t>
            </a:r>
            <a:endParaRPr sz="1500">
              <a:solidFill>
                <a:schemeClr val="dk1"/>
              </a:solidFill>
            </a:endParaRPr>
          </a:p>
          <a:p>
            <a:pPr indent="0" lvl="0" marL="914400" rtl="0" algn="l">
              <a:spcBef>
                <a:spcPts val="0"/>
              </a:spcBef>
              <a:spcAft>
                <a:spcPts val="0"/>
              </a:spcAft>
              <a:buNone/>
            </a:pPr>
            <a:r>
              <a:t/>
            </a:r>
            <a:endParaRPr b="1" sz="1500"/>
          </a:p>
        </p:txBody>
      </p:sp>
      <p:pic>
        <p:nvPicPr>
          <p:cNvPr id="230" name="Google Shape;230;p36"/>
          <p:cNvPicPr preferRelativeResize="0"/>
          <p:nvPr/>
        </p:nvPicPr>
        <p:blipFill>
          <a:blip r:embed="rId3">
            <a:alphaModFix/>
          </a:blip>
          <a:stretch>
            <a:fillRect/>
          </a:stretch>
        </p:blipFill>
        <p:spPr>
          <a:xfrm>
            <a:off x="6776850" y="837788"/>
            <a:ext cx="2055446" cy="4048948"/>
          </a:xfrm>
          <a:prstGeom prst="rect">
            <a:avLst/>
          </a:prstGeom>
          <a:noFill/>
          <a:ln>
            <a:noFill/>
          </a:ln>
        </p:spPr>
      </p:pic>
      <p:pic>
        <p:nvPicPr>
          <p:cNvPr id="231" name="Google Shape;231;p36"/>
          <p:cNvPicPr preferRelativeResize="0"/>
          <p:nvPr/>
        </p:nvPicPr>
        <p:blipFill>
          <a:blip r:embed="rId4">
            <a:alphaModFix/>
          </a:blip>
          <a:stretch>
            <a:fillRect/>
          </a:stretch>
        </p:blipFill>
        <p:spPr>
          <a:xfrm>
            <a:off x="4664112" y="1871050"/>
            <a:ext cx="1756075" cy="1826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Gerald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Contributions</a:t>
            </a:r>
            <a:endParaRPr/>
          </a:p>
        </p:txBody>
      </p:sp>
      <p:sp>
        <p:nvSpPr>
          <p:cNvPr id="242" name="Google Shape;24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Gym </a:t>
            </a:r>
            <a:r>
              <a:rPr lang="en-GB"/>
              <a:t>Activities</a:t>
            </a:r>
            <a:r>
              <a:rPr lang="en-GB"/>
              <a:t> - </a:t>
            </a:r>
            <a:r>
              <a:rPr lang="en-GB"/>
              <a:t>Weightlifting</a:t>
            </a:r>
            <a:r>
              <a:rPr lang="en-GB"/>
              <a:t>, Boxing Session, Fitness Class, Treadmill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Vehicles - Moving and stationary (Unity Implementation: Kyle Sheridan)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Footsteps </a:t>
            </a:r>
            <a:r>
              <a:rPr lang="en-GB"/>
              <a:t>(Unity Implementation: Kyle Sheridan)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Some of the Extra </a:t>
            </a:r>
            <a:r>
              <a:rPr lang="en-GB"/>
              <a:t>Environmental</a:t>
            </a:r>
            <a:r>
              <a:rPr lang="en-GB"/>
              <a:t> sounds - Dog Barking, Kids playing basketball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311700" y="555600"/>
            <a:ext cx="80985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sz="3400"/>
              <a:t>Moving Vehicles</a:t>
            </a:r>
            <a:endParaRPr b="1" sz="3400"/>
          </a:p>
        </p:txBody>
      </p:sp>
      <p:sp>
        <p:nvSpPr>
          <p:cNvPr id="248" name="Google Shape;248;p39"/>
          <p:cNvSpPr txBox="1"/>
          <p:nvPr>
            <p:ph idx="1" type="body"/>
          </p:nvPr>
        </p:nvSpPr>
        <p:spPr>
          <a:xfrm>
            <a:off x="311700" y="1389600"/>
            <a:ext cx="45783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a:t>There were two things I had to consider:</a:t>
            </a:r>
            <a:endParaRPr sz="1800"/>
          </a:p>
          <a:p>
            <a:pPr indent="0" lvl="0" marL="0" rtl="0" algn="l">
              <a:spcBef>
                <a:spcPts val="1200"/>
              </a:spcBef>
              <a:spcAft>
                <a:spcPts val="0"/>
              </a:spcAft>
              <a:buNone/>
            </a:pPr>
            <a:r>
              <a:t/>
            </a:r>
            <a:endParaRPr sz="1800"/>
          </a:p>
          <a:p>
            <a:pPr indent="-342900" lvl="0" marL="457200" rtl="0" algn="l">
              <a:spcBef>
                <a:spcPts val="1200"/>
              </a:spcBef>
              <a:spcAft>
                <a:spcPts val="0"/>
              </a:spcAft>
              <a:buSzPts val="1800"/>
              <a:buChar char="❏"/>
            </a:pPr>
            <a:r>
              <a:rPr lang="en-GB" sz="1800"/>
              <a:t>How to implement Doppler effect for the </a:t>
            </a:r>
            <a:r>
              <a:rPr lang="en-GB" sz="1800"/>
              <a:t>Vehicle's</a:t>
            </a:r>
            <a:r>
              <a:rPr lang="en-GB" sz="1800"/>
              <a:t>’ engine</a:t>
            </a:r>
            <a:endParaRPr sz="1800"/>
          </a:p>
          <a:p>
            <a:pPr indent="0" lvl="0" marL="0" rtl="0" algn="l">
              <a:spcBef>
                <a:spcPts val="1200"/>
              </a:spcBef>
              <a:spcAft>
                <a:spcPts val="0"/>
              </a:spcAft>
              <a:buNone/>
            </a:pPr>
            <a:r>
              <a:t/>
            </a:r>
            <a:endParaRPr sz="1800"/>
          </a:p>
          <a:p>
            <a:pPr indent="-342900" lvl="0" marL="457200" rtl="0" algn="l">
              <a:spcBef>
                <a:spcPts val="1200"/>
              </a:spcBef>
              <a:spcAft>
                <a:spcPts val="0"/>
              </a:spcAft>
              <a:buSzPts val="1800"/>
              <a:buChar char="❏"/>
            </a:pPr>
            <a:r>
              <a:rPr lang="en-GB" sz="1800"/>
              <a:t>How to produce the sound of the wind when vehicles’ drive by</a:t>
            </a:r>
            <a:endParaRPr sz="1800"/>
          </a:p>
        </p:txBody>
      </p:sp>
      <p:pic>
        <p:nvPicPr>
          <p:cNvPr id="249" name="Google Shape;249;p39"/>
          <p:cNvPicPr preferRelativeResize="0"/>
          <p:nvPr/>
        </p:nvPicPr>
        <p:blipFill rotWithShape="1">
          <a:blip r:embed="rId3">
            <a:alphaModFix/>
          </a:blip>
          <a:srcRect b="46695" l="39294" r="42979" t="27863"/>
          <a:stretch/>
        </p:blipFill>
        <p:spPr>
          <a:xfrm>
            <a:off x="5463450" y="1511600"/>
            <a:ext cx="3120924" cy="2519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00" y="2715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Vehicles - Process</a:t>
            </a:r>
            <a:endParaRPr/>
          </a:p>
        </p:txBody>
      </p:sp>
      <p:sp>
        <p:nvSpPr>
          <p:cNvPr id="255" name="Google Shape;255;p40"/>
          <p:cNvSpPr txBox="1"/>
          <p:nvPr>
            <p:ph idx="1" type="body"/>
          </p:nvPr>
        </p:nvSpPr>
        <p:spPr>
          <a:xfrm>
            <a:off x="311700" y="1105550"/>
            <a:ext cx="4983900" cy="3459600"/>
          </a:xfrm>
          <a:prstGeom prst="rect">
            <a:avLst/>
          </a:prstGeom>
        </p:spPr>
        <p:txBody>
          <a:bodyPr anchorCtr="0" anchor="t" bIns="91425" lIns="91425" spcFirstLastPara="1" rIns="91425" wrap="square" tIns="91425">
            <a:noAutofit/>
          </a:bodyPr>
          <a:lstStyle/>
          <a:p>
            <a:pPr indent="-305435" lvl="0" marL="457200" rtl="0" algn="l">
              <a:spcBef>
                <a:spcPts val="0"/>
              </a:spcBef>
              <a:spcAft>
                <a:spcPts val="0"/>
              </a:spcAft>
              <a:buSzPts val="1210"/>
              <a:buChar char="❏"/>
            </a:pPr>
            <a:r>
              <a:rPr lang="en-GB" sz="1210"/>
              <a:t>A</a:t>
            </a:r>
            <a:r>
              <a:rPr lang="en-GB" sz="1410"/>
              <a:t>udio </a:t>
            </a:r>
            <a:r>
              <a:rPr lang="en-GB" sz="1410"/>
              <a:t>recordings</a:t>
            </a:r>
            <a:r>
              <a:rPr lang="en-GB" sz="1410"/>
              <a:t> of car driving by was initially going to be implemented for the moving car in the game. This wasn’t the best method because the audio recordings would have to match the speed of the vehicles.</a:t>
            </a:r>
            <a:endParaRPr sz="1410"/>
          </a:p>
          <a:p>
            <a:pPr indent="0" lvl="0" marL="457200" rtl="0" algn="l">
              <a:spcBef>
                <a:spcPts val="1200"/>
              </a:spcBef>
              <a:spcAft>
                <a:spcPts val="0"/>
              </a:spcAft>
              <a:buSzPts val="1018"/>
              <a:buNone/>
            </a:pPr>
            <a:r>
              <a:t/>
            </a:r>
            <a:endParaRPr sz="1410"/>
          </a:p>
          <a:p>
            <a:pPr indent="-318135" lvl="0" marL="457200" rtl="0" algn="l">
              <a:spcBef>
                <a:spcPts val="1200"/>
              </a:spcBef>
              <a:spcAft>
                <a:spcPts val="0"/>
              </a:spcAft>
              <a:buSzPts val="1410"/>
              <a:buChar char="❏"/>
            </a:pPr>
            <a:r>
              <a:rPr lang="en-GB" sz="1410"/>
              <a:t>Instead, Loops were created using different vehicle engine and wind sounds . A parameter was created to change the pitch of the engine as the vehicle drives passed the player.</a:t>
            </a:r>
            <a:endParaRPr sz="1410"/>
          </a:p>
          <a:p>
            <a:pPr indent="0" lvl="0" marL="457200" rtl="0" algn="l">
              <a:spcBef>
                <a:spcPts val="1200"/>
              </a:spcBef>
              <a:spcAft>
                <a:spcPts val="0"/>
              </a:spcAft>
              <a:buSzPts val="1018"/>
              <a:buNone/>
            </a:pPr>
            <a:r>
              <a:t/>
            </a:r>
            <a:endParaRPr sz="1410"/>
          </a:p>
          <a:p>
            <a:pPr indent="-318135" lvl="0" marL="457200" rtl="0" algn="l">
              <a:spcBef>
                <a:spcPts val="1200"/>
              </a:spcBef>
              <a:spcAft>
                <a:spcPts val="0"/>
              </a:spcAft>
              <a:buSzPts val="1410"/>
              <a:buChar char="❏"/>
            </a:pPr>
            <a:r>
              <a:rPr lang="en-GB" sz="1410"/>
              <a:t>Vehicles’ doppler effect was implemented by Kyle Sheridan</a:t>
            </a:r>
            <a:endParaRPr sz="1410"/>
          </a:p>
        </p:txBody>
      </p:sp>
      <p:pic>
        <p:nvPicPr>
          <p:cNvPr id="256" name="Google Shape;256;p40"/>
          <p:cNvPicPr preferRelativeResize="0"/>
          <p:nvPr/>
        </p:nvPicPr>
        <p:blipFill>
          <a:blip r:embed="rId3">
            <a:alphaModFix/>
          </a:blip>
          <a:stretch>
            <a:fillRect/>
          </a:stretch>
        </p:blipFill>
        <p:spPr>
          <a:xfrm>
            <a:off x="5701500" y="385475"/>
            <a:ext cx="2915024" cy="2186274"/>
          </a:xfrm>
          <a:prstGeom prst="rect">
            <a:avLst/>
          </a:prstGeom>
          <a:noFill/>
          <a:ln>
            <a:noFill/>
          </a:ln>
        </p:spPr>
      </p:pic>
      <p:pic>
        <p:nvPicPr>
          <p:cNvPr id="257" name="Google Shape;257;p40"/>
          <p:cNvPicPr preferRelativeResize="0"/>
          <p:nvPr/>
        </p:nvPicPr>
        <p:blipFill rotWithShape="1">
          <a:blip r:embed="rId4">
            <a:alphaModFix/>
          </a:blip>
          <a:srcRect b="43770" l="28053" r="24422" t="13983"/>
          <a:stretch/>
        </p:blipFill>
        <p:spPr>
          <a:xfrm>
            <a:off x="5573050" y="2942025"/>
            <a:ext cx="3043476" cy="1521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1"/>
          <p:cNvPicPr preferRelativeResize="0"/>
          <p:nvPr/>
        </p:nvPicPr>
        <p:blipFill rotWithShape="1">
          <a:blip r:embed="rId3">
            <a:alphaModFix/>
          </a:blip>
          <a:srcRect b="25059" l="18752" r="0" t="0"/>
          <a:stretch/>
        </p:blipFill>
        <p:spPr>
          <a:xfrm>
            <a:off x="1268125" y="1116200"/>
            <a:ext cx="6989300" cy="3834576"/>
          </a:xfrm>
          <a:prstGeom prst="rect">
            <a:avLst/>
          </a:prstGeom>
          <a:noFill/>
          <a:ln>
            <a:noFill/>
          </a:ln>
        </p:spPr>
      </p:pic>
      <p:sp>
        <p:nvSpPr>
          <p:cNvPr id="263" name="Google Shape;263;p41"/>
          <p:cNvSpPr txBox="1"/>
          <p:nvPr>
            <p:ph type="title"/>
          </p:nvPr>
        </p:nvSpPr>
        <p:spPr>
          <a:xfrm>
            <a:off x="311700" y="2233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FMOD event - Vehicles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Activity system</a:t>
            </a:r>
            <a:endParaRPr/>
          </a:p>
        </p:txBody>
      </p:sp>
      <p:sp>
        <p:nvSpPr>
          <p:cNvPr id="66" name="Google Shape;66;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GB"/>
              <a:t>System was set up to make implementation of sounds as simple as possible</a:t>
            </a:r>
            <a:endParaRPr/>
          </a:p>
          <a:p>
            <a:pPr indent="-304800" lvl="1" marL="914400" rtl="0" algn="l">
              <a:spcBef>
                <a:spcPts val="0"/>
              </a:spcBef>
              <a:spcAft>
                <a:spcPts val="0"/>
              </a:spcAft>
              <a:buSzPts val="1200"/>
              <a:buChar char="○"/>
            </a:pPr>
            <a:r>
              <a:rPr lang="en-GB"/>
              <a:t>Without sacrifice of control</a:t>
            </a:r>
            <a:endParaRPr/>
          </a:p>
          <a:p>
            <a:pPr indent="-317500" lvl="0" marL="457200" rtl="0" algn="l">
              <a:spcBef>
                <a:spcPts val="0"/>
              </a:spcBef>
              <a:spcAft>
                <a:spcPts val="0"/>
              </a:spcAft>
              <a:buSzPts val="1400"/>
              <a:buChar char="●"/>
            </a:pPr>
            <a:r>
              <a:rPr lang="en-GB"/>
              <a:t>ActivityInfo struct was created to store info on the activities</a:t>
            </a:r>
            <a:endParaRPr/>
          </a:p>
          <a:p>
            <a:pPr indent="-304800" lvl="1" marL="914400" rtl="0" algn="l">
              <a:spcBef>
                <a:spcPts val="0"/>
              </a:spcBef>
              <a:spcAft>
                <a:spcPts val="0"/>
              </a:spcAft>
              <a:buSzPts val="1200"/>
              <a:buChar char="○"/>
            </a:pPr>
            <a:r>
              <a:rPr lang="en-GB"/>
              <a:t>soundName for finding the appropriate event</a:t>
            </a:r>
            <a:endParaRPr/>
          </a:p>
          <a:p>
            <a:pPr indent="-304800" lvl="1" marL="914400" rtl="0" algn="l">
              <a:spcBef>
                <a:spcPts val="0"/>
              </a:spcBef>
              <a:spcAft>
                <a:spcPts val="0"/>
              </a:spcAft>
              <a:buSzPts val="1200"/>
              <a:buChar char="○"/>
            </a:pPr>
            <a:r>
              <a:rPr lang="en-GB"/>
              <a:t>soundTime to set the amount of time before the world sounds fade back in</a:t>
            </a:r>
            <a:endParaRPr/>
          </a:p>
          <a:p>
            <a:pPr indent="-304800" lvl="2" marL="1371600" rtl="0" algn="l">
              <a:spcBef>
                <a:spcPts val="0"/>
              </a:spcBef>
              <a:spcAft>
                <a:spcPts val="0"/>
              </a:spcAft>
              <a:buSzPts val="1200"/>
              <a:buChar char="■"/>
            </a:pPr>
            <a:r>
              <a:rPr lang="en-GB"/>
              <a:t>Allows more </a:t>
            </a:r>
            <a:r>
              <a:rPr lang="en-GB"/>
              <a:t>flexibility</a:t>
            </a:r>
            <a:r>
              <a:rPr lang="en-GB"/>
              <a:t> on adding a quiet period at end of sound</a:t>
            </a:r>
            <a:endParaRPr/>
          </a:p>
          <a:p>
            <a:pPr indent="-304800" lvl="1" marL="914400" rtl="0" algn="l">
              <a:spcBef>
                <a:spcPts val="0"/>
              </a:spcBef>
              <a:spcAft>
                <a:spcPts val="0"/>
              </a:spcAft>
              <a:buSzPts val="1200"/>
              <a:buChar char="○"/>
            </a:pPr>
            <a:r>
              <a:rPr lang="en-GB"/>
              <a:t>parameterFunctions optional to allow functions to be called to set </a:t>
            </a:r>
            <a:r>
              <a:rPr lang="en-GB"/>
              <a:t>parameters</a:t>
            </a:r>
            <a:r>
              <a:rPr lang="en-GB"/>
              <a:t> etc.</a:t>
            </a:r>
            <a:endParaRPr/>
          </a:p>
          <a:p>
            <a:pPr indent="-304800" lvl="2" marL="1371600" rtl="0" algn="l">
              <a:spcBef>
                <a:spcPts val="0"/>
              </a:spcBef>
              <a:spcAft>
                <a:spcPts val="0"/>
              </a:spcAft>
              <a:buSzPts val="1200"/>
              <a:buChar char="■"/>
            </a:pPr>
            <a:r>
              <a:rPr lang="en-GB"/>
              <a:t>Allows the changing of </a:t>
            </a:r>
            <a:r>
              <a:rPr lang="en-GB"/>
              <a:t>parameters on the events</a:t>
            </a:r>
            <a:endParaRPr/>
          </a:p>
        </p:txBody>
      </p:sp>
      <p:pic>
        <p:nvPicPr>
          <p:cNvPr id="67" name="Google Shape;67;p15"/>
          <p:cNvPicPr preferRelativeResize="0"/>
          <p:nvPr/>
        </p:nvPicPr>
        <p:blipFill>
          <a:blip r:embed="rId3">
            <a:alphaModFix/>
          </a:blip>
          <a:stretch>
            <a:fillRect/>
          </a:stretch>
        </p:blipFill>
        <p:spPr>
          <a:xfrm>
            <a:off x="4846050" y="802250"/>
            <a:ext cx="3464351" cy="3820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00" y="159975"/>
            <a:ext cx="8423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a:t>Footsteps</a:t>
            </a:r>
            <a:endParaRPr b="1"/>
          </a:p>
        </p:txBody>
      </p:sp>
      <p:sp>
        <p:nvSpPr>
          <p:cNvPr id="269" name="Google Shape;269;p42"/>
          <p:cNvSpPr txBox="1"/>
          <p:nvPr>
            <p:ph idx="1" type="body"/>
          </p:nvPr>
        </p:nvSpPr>
        <p:spPr>
          <a:xfrm>
            <a:off x="311700" y="1125825"/>
            <a:ext cx="4770900" cy="3551100"/>
          </a:xfrm>
          <a:prstGeom prst="rect">
            <a:avLst/>
          </a:prstGeom>
        </p:spPr>
        <p:txBody>
          <a:bodyPr anchorCtr="0" anchor="t" bIns="91425" lIns="91425" spcFirstLastPara="1" rIns="91425" wrap="square" tIns="91425">
            <a:noAutofit/>
          </a:bodyPr>
          <a:lstStyle/>
          <a:p>
            <a:pPr indent="-300831" lvl="0" marL="457200" rtl="0" algn="l">
              <a:spcBef>
                <a:spcPts val="0"/>
              </a:spcBef>
              <a:spcAft>
                <a:spcPts val="0"/>
              </a:spcAft>
              <a:buSzPts val="1138"/>
              <a:buChar char="❏"/>
            </a:pPr>
            <a:r>
              <a:rPr lang="en-GB" sz="1137"/>
              <a:t>The game has two main types of surfaces: Concrete and Grass</a:t>
            </a:r>
            <a:endParaRPr sz="1137"/>
          </a:p>
          <a:p>
            <a:pPr indent="0" lvl="0" marL="0" rtl="0" algn="l">
              <a:spcBef>
                <a:spcPts val="1200"/>
              </a:spcBef>
              <a:spcAft>
                <a:spcPts val="0"/>
              </a:spcAft>
              <a:buSzPts val="688"/>
              <a:buNone/>
            </a:pPr>
            <a:r>
              <a:t/>
            </a:r>
            <a:endParaRPr sz="1137"/>
          </a:p>
          <a:p>
            <a:pPr indent="-300831" lvl="0" marL="457200" rtl="0" algn="l">
              <a:spcBef>
                <a:spcPts val="1200"/>
              </a:spcBef>
              <a:spcAft>
                <a:spcPts val="0"/>
              </a:spcAft>
              <a:buSzPts val="1138"/>
              <a:buChar char="❏"/>
            </a:pPr>
            <a:r>
              <a:rPr lang="en-GB" sz="1137"/>
              <a:t>To implement two different footstep sounds for these two surfaces, a parameter was created to switch between the surface footstep sounds</a:t>
            </a:r>
            <a:endParaRPr sz="1137"/>
          </a:p>
          <a:p>
            <a:pPr indent="0" lvl="0" marL="457200" rtl="0" algn="l">
              <a:spcBef>
                <a:spcPts val="1200"/>
              </a:spcBef>
              <a:spcAft>
                <a:spcPts val="0"/>
              </a:spcAft>
              <a:buSzPts val="688"/>
              <a:buNone/>
            </a:pPr>
            <a:r>
              <a:t/>
            </a:r>
            <a:endParaRPr sz="1137"/>
          </a:p>
          <a:p>
            <a:pPr indent="-300831" lvl="0" marL="457200" rtl="0" algn="l">
              <a:spcBef>
                <a:spcPts val="1200"/>
              </a:spcBef>
              <a:spcAft>
                <a:spcPts val="0"/>
              </a:spcAft>
              <a:buSzPts val="1138"/>
              <a:buChar char="❏"/>
            </a:pPr>
            <a:r>
              <a:rPr lang="en-GB" sz="1137"/>
              <a:t> Initially, a simple loop was used for both of the sounds, but a multi </a:t>
            </a:r>
            <a:r>
              <a:rPr lang="en-GB" sz="1137"/>
              <a:t>instrument</a:t>
            </a:r>
            <a:r>
              <a:rPr lang="en-GB" sz="1137"/>
              <a:t> was used instead. This enabled me to randomise each footstep that plays and the pitch that it plays at. This made the footstep sounds feel more realistic </a:t>
            </a:r>
            <a:r>
              <a:rPr lang="en-GB" sz="1137"/>
              <a:t>when they were implemented.</a:t>
            </a:r>
            <a:endParaRPr sz="1137"/>
          </a:p>
          <a:p>
            <a:pPr indent="0" lvl="0" marL="457200" rtl="0" algn="l">
              <a:spcBef>
                <a:spcPts val="1200"/>
              </a:spcBef>
              <a:spcAft>
                <a:spcPts val="0"/>
              </a:spcAft>
              <a:buSzPts val="688"/>
              <a:buNone/>
            </a:pPr>
            <a:r>
              <a:t/>
            </a:r>
            <a:endParaRPr sz="1137"/>
          </a:p>
          <a:p>
            <a:pPr indent="-300831" lvl="0" marL="457200" rtl="0" algn="l">
              <a:spcBef>
                <a:spcPts val="1200"/>
              </a:spcBef>
              <a:spcAft>
                <a:spcPts val="0"/>
              </a:spcAft>
              <a:buSzPts val="1138"/>
              <a:buChar char="❏"/>
            </a:pPr>
            <a:r>
              <a:rPr lang="en-GB" sz="1137"/>
              <a:t>Footsteps were implemented Kyle Sheridan </a:t>
            </a:r>
            <a:endParaRPr sz="1137"/>
          </a:p>
        </p:txBody>
      </p:sp>
      <p:pic>
        <p:nvPicPr>
          <p:cNvPr id="270" name="Google Shape;270;p42"/>
          <p:cNvPicPr preferRelativeResize="0"/>
          <p:nvPr/>
        </p:nvPicPr>
        <p:blipFill rotWithShape="1">
          <a:blip r:embed="rId3">
            <a:alphaModFix/>
          </a:blip>
          <a:srcRect b="42407" l="24574" r="38560" t="13074"/>
          <a:stretch/>
        </p:blipFill>
        <p:spPr>
          <a:xfrm>
            <a:off x="5257275" y="1389599"/>
            <a:ext cx="3659624" cy="2485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260975" y="20302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FMOD event - Footsteps</a:t>
            </a:r>
            <a:endParaRPr/>
          </a:p>
        </p:txBody>
      </p:sp>
      <p:pic>
        <p:nvPicPr>
          <p:cNvPr id="276" name="Google Shape;276;p43"/>
          <p:cNvPicPr preferRelativeResize="0"/>
          <p:nvPr/>
        </p:nvPicPr>
        <p:blipFill rotWithShape="1">
          <a:blip r:embed="rId3">
            <a:alphaModFix/>
          </a:blip>
          <a:srcRect b="8550" l="0" r="0" t="2938"/>
          <a:stretch/>
        </p:blipFill>
        <p:spPr>
          <a:xfrm>
            <a:off x="1298775" y="1197100"/>
            <a:ext cx="6744676" cy="3357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555600"/>
            <a:ext cx="82506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sz="2700"/>
              <a:t>G</a:t>
            </a:r>
            <a:r>
              <a:rPr b="1" lang="en-GB" sz="3000"/>
              <a:t>ym Building and Activity sounds</a:t>
            </a:r>
            <a:endParaRPr b="1" sz="3000"/>
          </a:p>
        </p:txBody>
      </p:sp>
      <p:sp>
        <p:nvSpPr>
          <p:cNvPr id="282" name="Google Shape;282;p44"/>
          <p:cNvSpPr txBox="1"/>
          <p:nvPr>
            <p:ph idx="1" type="body"/>
          </p:nvPr>
        </p:nvSpPr>
        <p:spPr>
          <a:xfrm>
            <a:off x="311700" y="1389600"/>
            <a:ext cx="4486800" cy="3632100"/>
          </a:xfrm>
          <a:prstGeom prst="rect">
            <a:avLst/>
          </a:prstGeom>
        </p:spPr>
        <p:txBody>
          <a:bodyPr anchorCtr="0" anchor="t" bIns="91425" lIns="91425" spcFirstLastPara="1" rIns="91425" wrap="square" tIns="91425">
            <a:normAutofit fontScale="40000"/>
          </a:bodyPr>
          <a:lstStyle/>
          <a:p>
            <a:pPr indent="-318770" lvl="0" marL="457200" rtl="0" algn="l">
              <a:spcBef>
                <a:spcPts val="0"/>
              </a:spcBef>
              <a:spcAft>
                <a:spcPts val="0"/>
              </a:spcAft>
              <a:buSzPct val="100000"/>
              <a:buChar char="❏"/>
            </a:pPr>
            <a:r>
              <a:rPr lang="en-GB" sz="3550"/>
              <a:t>Initially, only a weight lifting sound was going to be implemented.</a:t>
            </a:r>
            <a:endParaRPr sz="3550"/>
          </a:p>
          <a:p>
            <a:pPr indent="0" lvl="0" marL="0" rtl="0" algn="l">
              <a:spcBef>
                <a:spcPts val="1200"/>
              </a:spcBef>
              <a:spcAft>
                <a:spcPts val="0"/>
              </a:spcAft>
              <a:buNone/>
            </a:pPr>
            <a:r>
              <a:t/>
            </a:r>
            <a:endParaRPr sz="3550"/>
          </a:p>
          <a:p>
            <a:pPr indent="-318770" lvl="0" marL="457200" rtl="0" algn="l">
              <a:spcBef>
                <a:spcPts val="1200"/>
              </a:spcBef>
              <a:spcAft>
                <a:spcPts val="0"/>
              </a:spcAft>
              <a:buSzPct val="100000"/>
              <a:buChar char="❏"/>
            </a:pPr>
            <a:r>
              <a:rPr lang="en-GB" sz="3550"/>
              <a:t>To improve upon this, more gym activities and background sounds were added to sonically capture the gym environment</a:t>
            </a:r>
            <a:endParaRPr sz="3550"/>
          </a:p>
          <a:p>
            <a:pPr indent="0" lvl="0" marL="457200" rtl="0" algn="l">
              <a:spcBef>
                <a:spcPts val="1200"/>
              </a:spcBef>
              <a:spcAft>
                <a:spcPts val="0"/>
              </a:spcAft>
              <a:buNone/>
            </a:pPr>
            <a:r>
              <a:t/>
            </a:r>
            <a:endParaRPr sz="3550"/>
          </a:p>
          <a:p>
            <a:pPr indent="-318770" lvl="0" marL="457200" rtl="0" algn="l">
              <a:spcBef>
                <a:spcPts val="1200"/>
              </a:spcBef>
              <a:spcAft>
                <a:spcPts val="0"/>
              </a:spcAft>
              <a:buSzPct val="100000"/>
              <a:buChar char="❏"/>
            </a:pPr>
            <a:r>
              <a:rPr lang="en-GB" sz="3550"/>
              <a:t>Gym ambience is played when the gym menu appears</a:t>
            </a:r>
            <a:endParaRPr sz="355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83" name="Google Shape;283;p44"/>
          <p:cNvPicPr preferRelativeResize="0"/>
          <p:nvPr/>
        </p:nvPicPr>
        <p:blipFill rotWithShape="1">
          <a:blip r:embed="rId3">
            <a:alphaModFix/>
          </a:blip>
          <a:srcRect b="42328" l="18898" r="23955" t="11900"/>
          <a:stretch/>
        </p:blipFill>
        <p:spPr>
          <a:xfrm>
            <a:off x="5052200" y="2160888"/>
            <a:ext cx="3895676" cy="1755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Unity implementation</a:t>
            </a:r>
            <a:endParaRPr/>
          </a:p>
        </p:txBody>
      </p:sp>
      <p:sp>
        <p:nvSpPr>
          <p:cNvPr id="289" name="Google Shape;289;p45"/>
          <p:cNvSpPr txBox="1"/>
          <p:nvPr>
            <p:ph idx="1" type="body"/>
          </p:nvPr>
        </p:nvSpPr>
        <p:spPr>
          <a:xfrm>
            <a:off x="311700" y="1389600"/>
            <a:ext cx="38679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a:t>Vehicle and environmental sounds were assigned were assigned to 3D events. The radius of the events were changed to fit the environment</a:t>
            </a:r>
            <a:endParaRPr/>
          </a:p>
          <a:p>
            <a:pPr indent="0" lvl="0" marL="457200" rtl="0" algn="l">
              <a:spcBef>
                <a:spcPts val="1200"/>
              </a:spcBef>
              <a:spcAft>
                <a:spcPts val="0"/>
              </a:spcAft>
              <a:buNone/>
            </a:pPr>
            <a:r>
              <a:t/>
            </a:r>
            <a:endParaRPr/>
          </a:p>
          <a:p>
            <a:pPr indent="-304800" lvl="0" marL="457200" rtl="0" algn="l">
              <a:spcBef>
                <a:spcPts val="1200"/>
              </a:spcBef>
              <a:spcAft>
                <a:spcPts val="0"/>
              </a:spcAft>
              <a:buSzPts val="1200"/>
              <a:buChar char="❏"/>
            </a:pPr>
            <a:r>
              <a:rPr lang="en-GB"/>
              <a:t> Gym menu sounds were assigned to the gym icon, where multiple activities were created.</a:t>
            </a:r>
            <a:endParaRPr/>
          </a:p>
          <a:p>
            <a:pPr indent="0" lvl="0" marL="0" rtl="0" algn="l">
              <a:spcBef>
                <a:spcPts val="1200"/>
              </a:spcBef>
              <a:spcAft>
                <a:spcPts val="0"/>
              </a:spcAft>
              <a:buNone/>
            </a:pPr>
            <a:r>
              <a:t/>
            </a:r>
            <a:endParaRPr/>
          </a:p>
          <a:p>
            <a:pPr indent="-304800" lvl="0" marL="457200" rtl="0" algn="l">
              <a:spcBef>
                <a:spcPts val="1200"/>
              </a:spcBef>
              <a:spcAft>
                <a:spcPts val="0"/>
              </a:spcAft>
              <a:buSzPts val="1200"/>
              <a:buChar char="❏"/>
            </a:pPr>
            <a:r>
              <a:rPr lang="en-GB"/>
              <a:t>Footstep sounds were assigned to 2D events and were changed from stereo to mono</a:t>
            </a:r>
            <a:endParaRPr/>
          </a:p>
        </p:txBody>
      </p:sp>
      <p:pic>
        <p:nvPicPr>
          <p:cNvPr id="290" name="Google Shape;290;p45"/>
          <p:cNvPicPr preferRelativeResize="0"/>
          <p:nvPr/>
        </p:nvPicPr>
        <p:blipFill rotWithShape="1">
          <a:blip r:embed="rId3">
            <a:alphaModFix/>
          </a:blip>
          <a:srcRect b="7718" l="78226" r="959" t="21794"/>
          <a:stretch/>
        </p:blipFill>
        <p:spPr>
          <a:xfrm>
            <a:off x="6363925" y="91313"/>
            <a:ext cx="2604200" cy="4960874"/>
          </a:xfrm>
          <a:prstGeom prst="rect">
            <a:avLst/>
          </a:prstGeom>
          <a:noFill/>
          <a:ln>
            <a:noFill/>
          </a:ln>
        </p:spPr>
      </p:pic>
      <p:pic>
        <p:nvPicPr>
          <p:cNvPr id="291" name="Google Shape;291;p45"/>
          <p:cNvPicPr preferRelativeResize="0"/>
          <p:nvPr/>
        </p:nvPicPr>
        <p:blipFill rotWithShape="1">
          <a:blip r:embed="rId4">
            <a:alphaModFix/>
          </a:blip>
          <a:srcRect b="8090" l="80433" r="12021" t="66860"/>
          <a:stretch/>
        </p:blipFill>
        <p:spPr>
          <a:xfrm>
            <a:off x="5295675" y="167900"/>
            <a:ext cx="957448" cy="1788174"/>
          </a:xfrm>
          <a:prstGeom prst="rect">
            <a:avLst/>
          </a:prstGeom>
          <a:noFill/>
          <a:ln>
            <a:noFill/>
          </a:ln>
        </p:spPr>
      </p:pic>
      <p:pic>
        <p:nvPicPr>
          <p:cNvPr id="292" name="Google Shape;292;p45"/>
          <p:cNvPicPr preferRelativeResize="0"/>
          <p:nvPr/>
        </p:nvPicPr>
        <p:blipFill rotWithShape="1">
          <a:blip r:embed="rId5">
            <a:alphaModFix/>
          </a:blip>
          <a:srcRect b="34524" l="86755" r="0" t="8475"/>
          <a:stretch/>
        </p:blipFill>
        <p:spPr>
          <a:xfrm>
            <a:off x="5042050" y="2077800"/>
            <a:ext cx="1211076" cy="2931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ActivityManager</a:t>
            </a:r>
            <a:endParaRPr/>
          </a:p>
        </p:txBody>
      </p:sp>
      <p:sp>
        <p:nvSpPr>
          <p:cNvPr id="73" name="Google Shape;73;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Contains a list of available activities for each menu</a:t>
            </a:r>
            <a:endParaRPr/>
          </a:p>
          <a:p>
            <a:pPr indent="-304800" lvl="1" marL="914400" rtl="0" algn="l">
              <a:spcBef>
                <a:spcPts val="0"/>
              </a:spcBef>
              <a:spcAft>
                <a:spcPts val="0"/>
              </a:spcAft>
              <a:buSzPts val="1200"/>
              <a:buChar char="○"/>
            </a:pPr>
            <a:r>
              <a:rPr lang="en-GB"/>
              <a:t>As well as a reference to the current activity</a:t>
            </a:r>
            <a:endParaRPr/>
          </a:p>
          <a:p>
            <a:pPr indent="-304800" lvl="2" marL="1371600" rtl="0" algn="l">
              <a:spcBef>
                <a:spcPts val="0"/>
              </a:spcBef>
              <a:spcAft>
                <a:spcPts val="0"/>
              </a:spcAft>
              <a:buSzPts val="1200"/>
              <a:buChar char="■"/>
            </a:pPr>
            <a:r>
              <a:rPr lang="en-GB"/>
              <a:t>And a FMOD event instance for its associated sounds</a:t>
            </a:r>
            <a:endParaRPr/>
          </a:p>
          <a:p>
            <a:pPr indent="-317500" lvl="0" marL="457200" rtl="0" algn="l">
              <a:spcBef>
                <a:spcPts val="0"/>
              </a:spcBef>
              <a:spcAft>
                <a:spcPts val="0"/>
              </a:spcAft>
              <a:buSzPts val="1400"/>
              <a:buChar char="●"/>
            </a:pPr>
            <a:r>
              <a:rPr lang="en-GB"/>
              <a:t>Also contains an event instance for the associated menu music </a:t>
            </a:r>
            <a:endParaRPr/>
          </a:p>
          <a:p>
            <a:pPr indent="-317500" lvl="0" marL="457200" rtl="0" algn="l">
              <a:spcBef>
                <a:spcPts val="0"/>
              </a:spcBef>
              <a:spcAft>
                <a:spcPts val="0"/>
              </a:spcAft>
              <a:buSzPts val="1400"/>
              <a:buChar char="●"/>
            </a:pPr>
            <a:r>
              <a:rPr lang="en-GB"/>
              <a:t>When the menu opens these values will be set</a:t>
            </a:r>
            <a:endParaRPr/>
          </a:p>
          <a:p>
            <a:pPr indent="-304800" lvl="1" marL="914400" rtl="0" algn="l">
              <a:spcBef>
                <a:spcPts val="0"/>
              </a:spcBef>
              <a:spcAft>
                <a:spcPts val="0"/>
              </a:spcAft>
              <a:buSzPts val="1200"/>
              <a:buChar char="○"/>
            </a:pPr>
            <a:r>
              <a:rPr lang="en-GB"/>
              <a:t>World sounds (FMOD bus) will fade out</a:t>
            </a:r>
            <a:endParaRPr/>
          </a:p>
        </p:txBody>
      </p:sp>
      <p:pic>
        <p:nvPicPr>
          <p:cNvPr id="74" name="Google Shape;74;p16"/>
          <p:cNvPicPr preferRelativeResize="0"/>
          <p:nvPr/>
        </p:nvPicPr>
        <p:blipFill>
          <a:blip r:embed="rId3">
            <a:alphaModFix/>
          </a:blip>
          <a:stretch>
            <a:fillRect/>
          </a:stretch>
        </p:blipFill>
        <p:spPr>
          <a:xfrm>
            <a:off x="4449850" y="98475"/>
            <a:ext cx="3720326" cy="2520358"/>
          </a:xfrm>
          <a:prstGeom prst="rect">
            <a:avLst/>
          </a:prstGeom>
          <a:noFill/>
          <a:ln>
            <a:noFill/>
          </a:ln>
        </p:spPr>
      </p:pic>
      <p:pic>
        <p:nvPicPr>
          <p:cNvPr id="75" name="Google Shape;75;p16"/>
          <p:cNvPicPr preferRelativeResize="0"/>
          <p:nvPr/>
        </p:nvPicPr>
        <p:blipFill>
          <a:blip r:embed="rId4">
            <a:alphaModFix/>
          </a:blip>
          <a:stretch>
            <a:fillRect/>
          </a:stretch>
        </p:blipFill>
        <p:spPr>
          <a:xfrm>
            <a:off x="6105400" y="2314025"/>
            <a:ext cx="2533125" cy="276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ActivityManager (Continued)</a:t>
            </a:r>
            <a:endParaRPr/>
          </a:p>
        </p:txBody>
      </p:sp>
      <p:sp>
        <p:nvSpPr>
          <p:cNvPr id="81" name="Google Shape;8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When the activity is accepted the menu music will stop with STOP_MODE being set to allow fade out</a:t>
            </a:r>
            <a:endParaRPr/>
          </a:p>
          <a:p>
            <a:pPr indent="-317500" lvl="0" marL="457200" rtl="0" algn="l">
              <a:spcBef>
                <a:spcPts val="0"/>
              </a:spcBef>
              <a:spcAft>
                <a:spcPts val="0"/>
              </a:spcAft>
              <a:buSzPts val="1400"/>
              <a:buChar char="●"/>
            </a:pPr>
            <a:r>
              <a:rPr lang="en-GB"/>
              <a:t>a coroutine is then started that will play the sounds</a:t>
            </a:r>
            <a:endParaRPr/>
          </a:p>
          <a:p>
            <a:pPr indent="-317500" lvl="0" marL="457200" rtl="0" algn="l">
              <a:spcBef>
                <a:spcPts val="0"/>
              </a:spcBef>
              <a:spcAft>
                <a:spcPts val="0"/>
              </a:spcAft>
              <a:buSzPts val="1400"/>
              <a:buChar char="●"/>
            </a:pPr>
            <a:r>
              <a:rPr lang="en-GB"/>
              <a:t>The event instance is created based on the activity’s sound name</a:t>
            </a:r>
            <a:endParaRPr/>
          </a:p>
          <a:p>
            <a:pPr indent="-317500" lvl="0" marL="457200" rtl="0" algn="l">
              <a:spcBef>
                <a:spcPts val="0"/>
              </a:spcBef>
              <a:spcAft>
                <a:spcPts val="0"/>
              </a:spcAft>
              <a:buSzPts val="1400"/>
              <a:buChar char="●"/>
            </a:pPr>
            <a:r>
              <a:rPr lang="en-GB"/>
              <a:t>All of the parameter function will be called</a:t>
            </a:r>
            <a:endParaRPr/>
          </a:p>
          <a:p>
            <a:pPr indent="-317500" lvl="0" marL="457200" rtl="0" algn="l">
              <a:spcBef>
                <a:spcPts val="0"/>
              </a:spcBef>
              <a:spcAft>
                <a:spcPts val="0"/>
              </a:spcAft>
              <a:buSzPts val="1400"/>
              <a:buChar char="●"/>
            </a:pPr>
            <a:r>
              <a:rPr lang="en-GB"/>
              <a:t>Then the sound will be played after a short delay to allow the music to finish fading</a:t>
            </a:r>
            <a:endParaRPr/>
          </a:p>
          <a:p>
            <a:pPr indent="-317500" lvl="0" marL="457200" rtl="0" algn="l">
              <a:spcBef>
                <a:spcPts val="0"/>
              </a:spcBef>
              <a:spcAft>
                <a:spcPts val="0"/>
              </a:spcAft>
              <a:buSzPts val="1400"/>
              <a:buChar char="●"/>
            </a:pPr>
            <a:r>
              <a:rPr lang="en-GB"/>
              <a:t>The function then waits until the end of the sound before fading world sound back in</a:t>
            </a:r>
            <a:endParaRPr/>
          </a:p>
        </p:txBody>
      </p:sp>
      <p:pic>
        <p:nvPicPr>
          <p:cNvPr id="82" name="Google Shape;82;p17"/>
          <p:cNvPicPr preferRelativeResize="0"/>
          <p:nvPr/>
        </p:nvPicPr>
        <p:blipFill>
          <a:blip r:embed="rId3">
            <a:alphaModFix/>
          </a:blip>
          <a:stretch>
            <a:fillRect/>
          </a:stretch>
        </p:blipFill>
        <p:spPr>
          <a:xfrm>
            <a:off x="4262075" y="953788"/>
            <a:ext cx="4781625" cy="3813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ActivityInteract</a:t>
            </a:r>
            <a:endParaRPr/>
          </a:p>
        </p:txBody>
      </p:sp>
      <p:sp>
        <p:nvSpPr>
          <p:cNvPr id="88" name="Google Shape;88;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A script was created to be placed on the icons </a:t>
            </a:r>
            <a:endParaRPr/>
          </a:p>
          <a:p>
            <a:pPr indent="-304800" lvl="1" marL="914400" rtl="0" algn="l">
              <a:spcBef>
                <a:spcPts val="0"/>
              </a:spcBef>
              <a:spcAft>
                <a:spcPts val="0"/>
              </a:spcAft>
              <a:buSzPts val="1200"/>
              <a:buChar char="○"/>
            </a:pPr>
            <a:r>
              <a:rPr lang="en-GB"/>
              <a:t>Creates an </a:t>
            </a:r>
            <a:r>
              <a:rPr lang="en-GB"/>
              <a:t>instance of the menu / activities</a:t>
            </a:r>
            <a:endParaRPr/>
          </a:p>
          <a:p>
            <a:pPr indent="-304800" lvl="1" marL="914400" rtl="0" algn="l">
              <a:spcBef>
                <a:spcPts val="0"/>
              </a:spcBef>
              <a:spcAft>
                <a:spcPts val="0"/>
              </a:spcAft>
              <a:buSzPts val="1200"/>
              <a:buChar char="○"/>
            </a:pPr>
            <a:r>
              <a:rPr lang="en-GB"/>
              <a:t>Makes creating new menu / activities simple</a:t>
            </a:r>
            <a:endParaRPr/>
          </a:p>
        </p:txBody>
      </p:sp>
      <p:pic>
        <p:nvPicPr>
          <p:cNvPr id="89" name="Google Shape;89;p18"/>
          <p:cNvPicPr preferRelativeResize="0"/>
          <p:nvPr/>
        </p:nvPicPr>
        <p:blipFill>
          <a:blip r:embed="rId3">
            <a:alphaModFix/>
          </a:blip>
          <a:stretch>
            <a:fillRect/>
          </a:stretch>
        </p:blipFill>
        <p:spPr>
          <a:xfrm>
            <a:off x="5320375" y="360111"/>
            <a:ext cx="2855450" cy="4423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Footstep </a:t>
            </a:r>
            <a:r>
              <a:rPr lang="en-GB"/>
              <a:t>Implementation</a:t>
            </a:r>
            <a:endParaRPr/>
          </a:p>
        </p:txBody>
      </p:sp>
      <p:sp>
        <p:nvSpPr>
          <p:cNvPr id="95" name="Google Shape;95;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As the game is first person and therefore has no animations</a:t>
            </a:r>
            <a:endParaRPr/>
          </a:p>
          <a:p>
            <a:pPr indent="-304800" lvl="1" marL="914400" rtl="0" algn="l">
              <a:spcBef>
                <a:spcPts val="0"/>
              </a:spcBef>
              <a:spcAft>
                <a:spcPts val="0"/>
              </a:spcAft>
              <a:buSzPts val="1200"/>
              <a:buChar char="○"/>
            </a:pPr>
            <a:r>
              <a:rPr lang="en-GB"/>
              <a:t>The audio plays based on the players speed</a:t>
            </a:r>
            <a:endParaRPr/>
          </a:p>
          <a:p>
            <a:pPr indent="-317500" lvl="0" marL="457200" rtl="0" algn="l">
              <a:spcBef>
                <a:spcPts val="0"/>
              </a:spcBef>
              <a:spcAft>
                <a:spcPts val="0"/>
              </a:spcAft>
              <a:buSzPts val="1400"/>
              <a:buChar char="●"/>
            </a:pPr>
            <a:r>
              <a:rPr lang="en-GB"/>
              <a:t>A raycast is created that will check the </a:t>
            </a:r>
            <a:r>
              <a:rPr lang="en-GB"/>
              <a:t>ground directly below the player</a:t>
            </a:r>
            <a:endParaRPr/>
          </a:p>
          <a:p>
            <a:pPr indent="-304800" lvl="1" marL="914400" rtl="0" algn="l">
              <a:spcBef>
                <a:spcPts val="0"/>
              </a:spcBef>
              <a:spcAft>
                <a:spcPts val="0"/>
              </a:spcAft>
              <a:buSzPts val="1200"/>
              <a:buChar char="○"/>
            </a:pPr>
            <a:r>
              <a:rPr lang="en-GB"/>
              <a:t>If the collider was a “Grass” layer then the type of sound would be set to grass</a:t>
            </a:r>
            <a:endParaRPr/>
          </a:p>
          <a:p>
            <a:pPr indent="-304800" lvl="1" marL="914400" rtl="0" algn="l">
              <a:spcBef>
                <a:spcPts val="0"/>
              </a:spcBef>
              <a:spcAft>
                <a:spcPts val="0"/>
              </a:spcAft>
              <a:buSzPts val="1200"/>
              <a:buChar char="○"/>
            </a:pPr>
            <a:r>
              <a:rPr lang="en-GB"/>
              <a:t>Otherwise it would be set to concrete</a:t>
            </a:r>
            <a:endParaRPr/>
          </a:p>
          <a:p>
            <a:pPr indent="-317500" lvl="0" marL="457200" rtl="0" algn="l">
              <a:spcBef>
                <a:spcPts val="0"/>
              </a:spcBef>
              <a:spcAft>
                <a:spcPts val="0"/>
              </a:spcAft>
              <a:buSzPts val="1400"/>
              <a:buChar char="●"/>
            </a:pPr>
            <a:r>
              <a:rPr lang="en-GB"/>
              <a:t>The footstep FMOD event was created by Gerald</a:t>
            </a:r>
            <a:endParaRPr/>
          </a:p>
        </p:txBody>
      </p:sp>
      <p:pic>
        <p:nvPicPr>
          <p:cNvPr id="96" name="Google Shape;96;p19"/>
          <p:cNvPicPr preferRelativeResize="0"/>
          <p:nvPr/>
        </p:nvPicPr>
        <p:blipFill>
          <a:blip r:embed="rId3">
            <a:alphaModFix/>
          </a:blip>
          <a:stretch>
            <a:fillRect/>
          </a:stretch>
        </p:blipFill>
        <p:spPr>
          <a:xfrm>
            <a:off x="4311600" y="445025"/>
            <a:ext cx="4527601" cy="1910004"/>
          </a:xfrm>
          <a:prstGeom prst="rect">
            <a:avLst/>
          </a:prstGeom>
          <a:noFill/>
          <a:ln>
            <a:noFill/>
          </a:ln>
        </p:spPr>
      </p:pic>
      <p:pic>
        <p:nvPicPr>
          <p:cNvPr id="97" name="Google Shape;97;p19"/>
          <p:cNvPicPr preferRelativeResize="0"/>
          <p:nvPr/>
        </p:nvPicPr>
        <p:blipFill>
          <a:blip r:embed="rId4">
            <a:alphaModFix/>
          </a:blip>
          <a:stretch>
            <a:fillRect/>
          </a:stretch>
        </p:blipFill>
        <p:spPr>
          <a:xfrm>
            <a:off x="4311600" y="2507429"/>
            <a:ext cx="4527600" cy="224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Procedural Piano (Sort of)</a:t>
            </a:r>
            <a:endParaRPr/>
          </a:p>
        </p:txBody>
      </p:sp>
      <p:sp>
        <p:nvSpPr>
          <p:cNvPr id="103" name="Google Shape;103;p20"/>
          <p:cNvSpPr txBox="1"/>
          <p:nvPr>
            <p:ph idx="1" type="body"/>
          </p:nvPr>
        </p:nvSpPr>
        <p:spPr>
          <a:xfrm>
            <a:off x="311700" y="1152475"/>
            <a:ext cx="3999900" cy="3778800"/>
          </a:xfrm>
          <a:prstGeom prst="rect">
            <a:avLst/>
          </a:prstGeom>
        </p:spPr>
        <p:txBody>
          <a:bodyPr anchorCtr="0" anchor="t" bIns="91425" lIns="91425" spcFirstLastPara="1" rIns="91425" wrap="square" tIns="91425">
            <a:normAutofit fontScale="92500" lnSpcReduction="10000"/>
          </a:bodyPr>
          <a:lstStyle/>
          <a:p>
            <a:pPr indent="-310832" lvl="0" marL="457200" rtl="0" algn="l">
              <a:spcBef>
                <a:spcPts val="0"/>
              </a:spcBef>
              <a:spcAft>
                <a:spcPts val="0"/>
              </a:spcAft>
              <a:buSzPct val="100000"/>
              <a:buChar char="●"/>
            </a:pPr>
            <a:r>
              <a:rPr lang="en-GB"/>
              <a:t>One of the activities I created for the house was practice the piano</a:t>
            </a:r>
            <a:endParaRPr/>
          </a:p>
          <a:p>
            <a:pPr indent="-299085" lvl="1" marL="914400" rtl="0" algn="l">
              <a:spcBef>
                <a:spcPts val="0"/>
              </a:spcBef>
              <a:spcAft>
                <a:spcPts val="0"/>
              </a:spcAft>
              <a:buSzPct val="100000"/>
              <a:buChar char="○"/>
            </a:pPr>
            <a:r>
              <a:rPr lang="en-GB"/>
              <a:t>I didn’t want this to be the same piano loop played every time</a:t>
            </a:r>
            <a:endParaRPr/>
          </a:p>
          <a:p>
            <a:pPr indent="-310832" lvl="0" marL="457200" rtl="0" algn="l">
              <a:spcBef>
                <a:spcPts val="0"/>
              </a:spcBef>
              <a:spcAft>
                <a:spcPts val="0"/>
              </a:spcAft>
              <a:buSzPct val="100000"/>
              <a:buChar char="●"/>
            </a:pPr>
            <a:r>
              <a:rPr lang="en-GB"/>
              <a:t>This works by having an asset for each note in the C major scale (from C - C octave)</a:t>
            </a:r>
            <a:endParaRPr/>
          </a:p>
          <a:p>
            <a:pPr indent="-299085" lvl="1" marL="914400" rtl="0" algn="l">
              <a:spcBef>
                <a:spcPts val="0"/>
              </a:spcBef>
              <a:spcAft>
                <a:spcPts val="0"/>
              </a:spcAft>
              <a:buSzPct val="100000"/>
              <a:buChar char="○"/>
            </a:pPr>
            <a:r>
              <a:rPr lang="en-GB"/>
              <a:t>Assets were exported from FL Studio</a:t>
            </a:r>
            <a:endParaRPr/>
          </a:p>
          <a:p>
            <a:pPr indent="-310832" lvl="0" marL="457200" rtl="0" algn="l">
              <a:spcBef>
                <a:spcPts val="0"/>
              </a:spcBef>
              <a:spcAft>
                <a:spcPts val="0"/>
              </a:spcAft>
              <a:buSzPct val="100000"/>
              <a:buChar char="●"/>
            </a:pPr>
            <a:r>
              <a:rPr lang="en-GB"/>
              <a:t>Nested events were created for each of the main chords in the scale - I IV V iv</a:t>
            </a:r>
            <a:endParaRPr/>
          </a:p>
          <a:p>
            <a:pPr indent="-299085" lvl="1" marL="914400" rtl="0" algn="l">
              <a:spcBef>
                <a:spcPts val="0"/>
              </a:spcBef>
              <a:spcAft>
                <a:spcPts val="0"/>
              </a:spcAft>
              <a:buSzPct val="100000"/>
              <a:buChar char="○"/>
            </a:pPr>
            <a:r>
              <a:rPr lang="en-GB"/>
              <a:t>The event would start with the root of the chord</a:t>
            </a:r>
            <a:endParaRPr/>
          </a:p>
          <a:p>
            <a:pPr indent="-299085" lvl="1" marL="914400" rtl="0" algn="l">
              <a:spcBef>
                <a:spcPts val="0"/>
              </a:spcBef>
              <a:spcAft>
                <a:spcPts val="0"/>
              </a:spcAft>
              <a:buSzPct val="100000"/>
              <a:buChar char="○"/>
            </a:pPr>
            <a:r>
              <a:rPr lang="en-GB"/>
              <a:t>The next 3 notes will be a random note from the chord</a:t>
            </a:r>
            <a:endParaRPr/>
          </a:p>
          <a:p>
            <a:pPr indent="-299085" lvl="2" marL="1371600" rtl="0" algn="l">
              <a:spcBef>
                <a:spcPts val="0"/>
              </a:spcBef>
              <a:spcAft>
                <a:spcPts val="0"/>
              </a:spcAft>
              <a:buSzPct val="100000"/>
              <a:buChar char="■"/>
            </a:pPr>
            <a:r>
              <a:rPr lang="en-GB"/>
              <a:t>Using  a Multi Instrument (shuffle)</a:t>
            </a:r>
            <a:endParaRPr/>
          </a:p>
          <a:p>
            <a:pPr indent="-310832" lvl="0" marL="457200" rtl="0" algn="l">
              <a:spcBef>
                <a:spcPts val="0"/>
              </a:spcBef>
              <a:spcAft>
                <a:spcPts val="0"/>
              </a:spcAft>
              <a:buSzPct val="100000"/>
              <a:buChar char="●"/>
            </a:pPr>
            <a:r>
              <a:rPr lang="en-GB"/>
              <a:t>4 bars were created from common pop chord progressions</a:t>
            </a:r>
            <a:endParaRPr/>
          </a:p>
          <a:p>
            <a:pPr indent="-310832" lvl="0" marL="457200" rtl="0" algn="l">
              <a:spcBef>
                <a:spcPts val="0"/>
              </a:spcBef>
              <a:spcAft>
                <a:spcPts val="0"/>
              </a:spcAft>
              <a:buSzPct val="100000"/>
              <a:buChar char="●"/>
            </a:pPr>
            <a:r>
              <a:rPr lang="en-GB"/>
              <a:t>Finally a </a:t>
            </a:r>
            <a:r>
              <a:rPr lang="en-GB"/>
              <a:t>parameter was created for the chord progression (5 were used)</a:t>
            </a:r>
            <a:endParaRPr/>
          </a:p>
        </p:txBody>
      </p:sp>
      <p:pic>
        <p:nvPicPr>
          <p:cNvPr id="104" name="Google Shape;104;p20"/>
          <p:cNvPicPr preferRelativeResize="0"/>
          <p:nvPr/>
        </p:nvPicPr>
        <p:blipFill>
          <a:blip r:embed="rId3">
            <a:alphaModFix/>
          </a:blip>
          <a:stretch>
            <a:fillRect/>
          </a:stretch>
        </p:blipFill>
        <p:spPr>
          <a:xfrm>
            <a:off x="4163025" y="198250"/>
            <a:ext cx="4871699" cy="755800"/>
          </a:xfrm>
          <a:prstGeom prst="rect">
            <a:avLst/>
          </a:prstGeom>
          <a:noFill/>
          <a:ln>
            <a:noFill/>
          </a:ln>
        </p:spPr>
      </p:pic>
      <p:pic>
        <p:nvPicPr>
          <p:cNvPr id="105" name="Google Shape;105;p20"/>
          <p:cNvPicPr preferRelativeResize="0"/>
          <p:nvPr/>
        </p:nvPicPr>
        <p:blipFill>
          <a:blip r:embed="rId4">
            <a:alphaModFix/>
          </a:blip>
          <a:stretch>
            <a:fillRect/>
          </a:stretch>
        </p:blipFill>
        <p:spPr>
          <a:xfrm>
            <a:off x="4163025" y="1058213"/>
            <a:ext cx="4871701" cy="2575111"/>
          </a:xfrm>
          <a:prstGeom prst="rect">
            <a:avLst/>
          </a:prstGeom>
          <a:noFill/>
          <a:ln>
            <a:noFill/>
          </a:ln>
        </p:spPr>
      </p:pic>
      <p:pic>
        <p:nvPicPr>
          <p:cNvPr id="106" name="Google Shape;106;p20"/>
          <p:cNvPicPr preferRelativeResize="0"/>
          <p:nvPr/>
        </p:nvPicPr>
        <p:blipFill>
          <a:blip r:embed="rId5">
            <a:alphaModFix/>
          </a:blip>
          <a:stretch>
            <a:fillRect/>
          </a:stretch>
        </p:blipFill>
        <p:spPr>
          <a:xfrm>
            <a:off x="4244050" y="3737475"/>
            <a:ext cx="4790675" cy="87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Shop Buy food</a:t>
            </a:r>
            <a:endParaRPr/>
          </a:p>
        </p:txBody>
      </p:sp>
      <p:sp>
        <p:nvSpPr>
          <p:cNvPr id="112" name="Google Shape;112;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GB"/>
              <a:t>For most of the activities in the shop, the sound starts with a cash register</a:t>
            </a:r>
            <a:endParaRPr/>
          </a:p>
          <a:p>
            <a:pPr indent="-317500" lvl="0" marL="457200" rtl="0" algn="l">
              <a:spcBef>
                <a:spcPts val="0"/>
              </a:spcBef>
              <a:spcAft>
                <a:spcPts val="0"/>
              </a:spcAft>
              <a:buSzPts val="1400"/>
              <a:buChar char="●"/>
            </a:pPr>
            <a:r>
              <a:rPr lang="en-GB"/>
              <a:t>For </a:t>
            </a:r>
            <a:r>
              <a:rPr lang="en-GB"/>
              <a:t>eating food a open packet sound is played that has a large random deviation on both pitch and volume</a:t>
            </a:r>
            <a:endParaRPr/>
          </a:p>
          <a:p>
            <a:pPr indent="-304800" lvl="1" marL="914400" rtl="0" algn="l">
              <a:spcBef>
                <a:spcPts val="0"/>
              </a:spcBef>
              <a:spcAft>
                <a:spcPts val="0"/>
              </a:spcAft>
              <a:buSzPts val="1200"/>
              <a:buChar char="○"/>
            </a:pPr>
            <a:r>
              <a:rPr lang="en-GB"/>
              <a:t>This was done for many other sounds across my activities</a:t>
            </a:r>
            <a:endParaRPr/>
          </a:p>
          <a:p>
            <a:pPr indent="-317500" lvl="0" marL="457200" rtl="0" algn="l">
              <a:spcBef>
                <a:spcPts val="0"/>
              </a:spcBef>
              <a:spcAft>
                <a:spcPts val="0"/>
              </a:spcAft>
              <a:buSzPts val="1400"/>
              <a:buChar char="●"/>
            </a:pPr>
            <a:r>
              <a:rPr lang="en-GB"/>
              <a:t>A nested event was created for the ‘chomping’</a:t>
            </a:r>
            <a:endParaRPr/>
          </a:p>
          <a:p>
            <a:pPr indent="-304800" lvl="1" marL="914400" rtl="0" algn="l">
              <a:spcBef>
                <a:spcPts val="0"/>
              </a:spcBef>
              <a:spcAft>
                <a:spcPts val="0"/>
              </a:spcAft>
              <a:buSzPts val="1200"/>
              <a:buChar char="○"/>
            </a:pPr>
            <a:r>
              <a:rPr lang="en-GB"/>
              <a:t>It consisted of a looping scatter instrument with 3 different chomp sounds</a:t>
            </a:r>
            <a:endParaRPr/>
          </a:p>
          <a:p>
            <a:pPr indent="-304800" lvl="2" marL="1371600" rtl="0" algn="l">
              <a:spcBef>
                <a:spcPts val="0"/>
              </a:spcBef>
              <a:spcAft>
                <a:spcPts val="0"/>
              </a:spcAft>
              <a:buSzPts val="1200"/>
              <a:buChar char="■"/>
            </a:pPr>
            <a:r>
              <a:rPr lang="en-GB"/>
              <a:t>Each sound starts with a short quiet period</a:t>
            </a:r>
            <a:endParaRPr/>
          </a:p>
          <a:p>
            <a:pPr indent="-304800" lvl="2" marL="1371600" rtl="0" algn="l">
              <a:spcBef>
                <a:spcPts val="0"/>
              </a:spcBef>
              <a:spcAft>
                <a:spcPts val="0"/>
              </a:spcAft>
              <a:buSzPts val="1200"/>
              <a:buChar char="■"/>
            </a:pPr>
            <a:r>
              <a:rPr lang="en-GB"/>
              <a:t>A random offset is applied to sound to give a random timing to chomps</a:t>
            </a:r>
            <a:endParaRPr/>
          </a:p>
        </p:txBody>
      </p:sp>
      <p:pic>
        <p:nvPicPr>
          <p:cNvPr id="113" name="Google Shape;113;p21"/>
          <p:cNvPicPr preferRelativeResize="0"/>
          <p:nvPr/>
        </p:nvPicPr>
        <p:blipFill>
          <a:blip r:embed="rId3">
            <a:alphaModFix/>
          </a:blip>
          <a:stretch>
            <a:fillRect/>
          </a:stretch>
        </p:blipFill>
        <p:spPr>
          <a:xfrm>
            <a:off x="4571999" y="183252"/>
            <a:ext cx="4224376" cy="1332475"/>
          </a:xfrm>
          <a:prstGeom prst="rect">
            <a:avLst/>
          </a:prstGeom>
          <a:noFill/>
          <a:ln>
            <a:noFill/>
          </a:ln>
        </p:spPr>
      </p:pic>
      <p:pic>
        <p:nvPicPr>
          <p:cNvPr id="114" name="Google Shape;114;p21"/>
          <p:cNvPicPr preferRelativeResize="0"/>
          <p:nvPr/>
        </p:nvPicPr>
        <p:blipFill>
          <a:blip r:embed="rId4">
            <a:alphaModFix/>
          </a:blip>
          <a:stretch>
            <a:fillRect/>
          </a:stretch>
        </p:blipFill>
        <p:spPr>
          <a:xfrm>
            <a:off x="4367344" y="2814450"/>
            <a:ext cx="4700524" cy="1053650"/>
          </a:xfrm>
          <a:prstGeom prst="rect">
            <a:avLst/>
          </a:prstGeom>
          <a:noFill/>
          <a:ln>
            <a:noFill/>
          </a:ln>
        </p:spPr>
      </p:pic>
      <p:pic>
        <p:nvPicPr>
          <p:cNvPr id="115" name="Google Shape;115;p21"/>
          <p:cNvPicPr preferRelativeResize="0"/>
          <p:nvPr/>
        </p:nvPicPr>
        <p:blipFill>
          <a:blip r:embed="rId5">
            <a:alphaModFix/>
          </a:blip>
          <a:stretch>
            <a:fillRect/>
          </a:stretch>
        </p:blipFill>
        <p:spPr>
          <a:xfrm>
            <a:off x="4400765" y="2241750"/>
            <a:ext cx="4633686"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